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tiff" ContentType="image/tiff"/>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66" r:id="rId1"/>
  </p:sldMasterIdLst>
  <p:notesMasterIdLst>
    <p:notesMasterId r:id="rId69"/>
  </p:notesMasterIdLst>
  <p:sldIdLst>
    <p:sldId id="256" r:id="rId2"/>
    <p:sldId id="269" r:id="rId3"/>
    <p:sldId id="260" r:id="rId4"/>
    <p:sldId id="377" r:id="rId5"/>
    <p:sldId id="378" r:id="rId6"/>
    <p:sldId id="314" r:id="rId7"/>
    <p:sldId id="316" r:id="rId8"/>
    <p:sldId id="321" r:id="rId9"/>
    <p:sldId id="326" r:id="rId10"/>
    <p:sldId id="379" r:id="rId11"/>
    <p:sldId id="261" r:id="rId12"/>
    <p:sldId id="259" r:id="rId13"/>
    <p:sldId id="291" r:id="rId14"/>
    <p:sldId id="315" r:id="rId15"/>
    <p:sldId id="262" r:id="rId16"/>
    <p:sldId id="292" r:id="rId17"/>
    <p:sldId id="370" r:id="rId18"/>
    <p:sldId id="374" r:id="rId19"/>
    <p:sldId id="373" r:id="rId20"/>
    <p:sldId id="372" r:id="rId21"/>
    <p:sldId id="371" r:id="rId22"/>
    <p:sldId id="279" r:id="rId23"/>
    <p:sldId id="324" r:id="rId24"/>
    <p:sldId id="328" r:id="rId25"/>
    <p:sldId id="280" r:id="rId26"/>
    <p:sldId id="330" r:id="rId27"/>
    <p:sldId id="331" r:id="rId28"/>
    <p:sldId id="335" r:id="rId29"/>
    <p:sldId id="333" r:id="rId30"/>
    <p:sldId id="336" r:id="rId31"/>
    <p:sldId id="337" r:id="rId32"/>
    <p:sldId id="281" r:id="rId33"/>
    <p:sldId id="338" r:id="rId34"/>
    <p:sldId id="340" r:id="rId35"/>
    <p:sldId id="339" r:id="rId36"/>
    <p:sldId id="342" r:id="rId37"/>
    <p:sldId id="344" r:id="rId38"/>
    <p:sldId id="343" r:id="rId39"/>
    <p:sldId id="296" r:id="rId40"/>
    <p:sldId id="295" r:id="rId41"/>
    <p:sldId id="293" r:id="rId42"/>
    <p:sldId id="361" r:id="rId43"/>
    <p:sldId id="357" r:id="rId44"/>
    <p:sldId id="360" r:id="rId45"/>
    <p:sldId id="359" r:id="rId46"/>
    <p:sldId id="358" r:id="rId47"/>
    <p:sldId id="356" r:id="rId48"/>
    <p:sldId id="368" r:id="rId49"/>
    <p:sldId id="362" r:id="rId50"/>
    <p:sldId id="367" r:id="rId51"/>
    <p:sldId id="366" r:id="rId52"/>
    <p:sldId id="365" r:id="rId53"/>
    <p:sldId id="364" r:id="rId54"/>
    <p:sldId id="350" r:id="rId55"/>
    <p:sldId id="369" r:id="rId56"/>
    <p:sldId id="300" r:id="rId57"/>
    <p:sldId id="320" r:id="rId58"/>
    <p:sldId id="313" r:id="rId59"/>
    <p:sldId id="351" r:id="rId60"/>
    <p:sldId id="302" r:id="rId61"/>
    <p:sldId id="304" r:id="rId62"/>
    <p:sldId id="352" r:id="rId63"/>
    <p:sldId id="354" r:id="rId64"/>
    <p:sldId id="353" r:id="rId65"/>
    <p:sldId id="310" r:id="rId66"/>
    <p:sldId id="312" r:id="rId67"/>
    <p:sldId id="266" r:id="rId68"/>
  </p:sldIdLst>
  <p:sldSz cx="9144000" cy="5143500" type="screen16x9"/>
  <p:notesSz cx="6858000" cy="9144000"/>
  <p:embeddedFontLst>
    <p:embeddedFont>
      <p:font typeface="Roboto" panose="02000000000000000000" pitchFamily="2" charset="0"/>
      <p:regular r:id="rId70"/>
      <p:bold r:id="rId71"/>
      <p:italic r:id="rId72"/>
      <p:boldItalic r:id="rId73"/>
    </p:embeddedFont>
    <p:embeddedFont>
      <p:font typeface="Roboto Light" panose="02000000000000000000" pitchFamily="2" charset="0"/>
      <p:regular r:id="rId74"/>
      <p:bold r:id="rId75"/>
      <p:italic r:id="rId76"/>
      <p:boldItalic r:id="rId77"/>
    </p:embeddedFont>
    <p:embeddedFont>
      <p:font typeface="Roboto Medium" panose="02000000000000000000" pitchFamily="2" charset="0"/>
      <p:regular r:id="rId78"/>
      <p:bold r:id="rId79"/>
      <p:italic r:id="rId80"/>
      <p:boldItalic r:id="rId8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A86E8"/>
    <a:srgbClr val="ADADAD"/>
    <a:srgbClr val="EF8600"/>
    <a:srgbClr val="D1F3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118"/>
    <p:restoredTop sz="88250"/>
  </p:normalViewPr>
  <p:slideViewPr>
    <p:cSldViewPr>
      <p:cViewPr varScale="1">
        <p:scale>
          <a:sx n="131" d="100"/>
          <a:sy n="131" d="100"/>
        </p:scale>
        <p:origin x="184" y="712"/>
      </p:cViewPr>
      <p:guideLst>
        <p:guide orient="horz" pos="1620"/>
        <p:guide pos="2880"/>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5.fntdata"/><Relationship Id="rId79" Type="http://schemas.openxmlformats.org/officeDocument/2006/relationships/font" Target="fonts/font10.fntdata"/><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77" Type="http://schemas.openxmlformats.org/officeDocument/2006/relationships/font" Target="fonts/font8.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3.fntdata"/><Relationship Id="rId80" Type="http://schemas.openxmlformats.org/officeDocument/2006/relationships/font" Target="fonts/font11.fntdata"/><Relationship Id="rId85"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1.fntdata"/><Relationship Id="rId75" Type="http://schemas.openxmlformats.org/officeDocument/2006/relationships/font" Target="fonts/font6.fntdata"/><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font" Target="fonts/font4.fntdata"/><Relationship Id="rId78" Type="http://schemas.openxmlformats.org/officeDocument/2006/relationships/font" Target="fonts/font9.fntdata"/><Relationship Id="rId81" Type="http://schemas.openxmlformats.org/officeDocument/2006/relationships/font" Target="fonts/font12.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7.fntdata"/><Relationship Id="rId7" Type="http://schemas.openxmlformats.org/officeDocument/2006/relationships/slide" Target="slides/slide6.xml"/><Relationship Id="rId71" Type="http://schemas.openxmlformats.org/officeDocument/2006/relationships/font" Target="fonts/font2.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14D190E-0F88-B845-822D-24F084E552B6}" type="doc">
      <dgm:prSet loTypeId="urn:microsoft.com/office/officeart/2005/8/layout/cycle2" loCatId="" qsTypeId="urn:microsoft.com/office/officeart/2005/8/quickstyle/simple1" qsCatId="simple" csTypeId="urn:microsoft.com/office/officeart/2005/8/colors/accent1_2" csCatId="accent1" phldr="1"/>
      <dgm:spPr/>
      <dgm:t>
        <a:bodyPr/>
        <a:lstStyle/>
        <a:p>
          <a:endParaRPr lang="en-US"/>
        </a:p>
      </dgm:t>
    </dgm:pt>
    <dgm:pt modelId="{A20D3EEE-1DB3-4548-BA30-C999606A7077}">
      <dgm:prSet phldrT="[Text]"/>
      <dgm:spPr>
        <a:ln>
          <a:solidFill>
            <a:srgbClr val="0070C0"/>
          </a:solidFill>
        </a:ln>
      </dgm:spPr>
      <dgm:t>
        <a:bodyPr/>
        <a:lstStyle/>
        <a:p>
          <a:r>
            <a:rPr lang="en-US" dirty="0"/>
            <a:t>Customer reads docs</a:t>
          </a:r>
        </a:p>
      </dgm:t>
    </dgm:pt>
    <dgm:pt modelId="{E90C35E4-A863-1048-A9F6-35EB5C8AA187}" type="parTrans" cxnId="{32A353A6-7587-D54C-A638-8FBC6606F4BC}">
      <dgm:prSet/>
      <dgm:spPr/>
      <dgm:t>
        <a:bodyPr/>
        <a:lstStyle/>
        <a:p>
          <a:endParaRPr lang="en-US"/>
        </a:p>
      </dgm:t>
    </dgm:pt>
    <dgm:pt modelId="{24EAB67E-EF69-C44B-8D6D-BF86E1C4AD9C}" type="sibTrans" cxnId="{32A353A6-7587-D54C-A638-8FBC6606F4BC}">
      <dgm:prSet/>
      <dgm:spPr>
        <a:ln>
          <a:solidFill>
            <a:srgbClr val="0070C0"/>
          </a:solidFill>
        </a:ln>
      </dgm:spPr>
      <dgm:t>
        <a:bodyPr/>
        <a:lstStyle/>
        <a:p>
          <a:endParaRPr lang="en-US"/>
        </a:p>
      </dgm:t>
    </dgm:pt>
    <dgm:pt modelId="{8996D580-ED77-B84D-A723-06512AA8D485}">
      <dgm:prSet phldrT="[Text]"/>
      <dgm:spPr>
        <a:ln>
          <a:solidFill>
            <a:srgbClr val="0070C0"/>
          </a:solidFill>
        </a:ln>
      </dgm:spPr>
      <dgm:t>
        <a:bodyPr/>
        <a:lstStyle/>
        <a:p>
          <a:r>
            <a:rPr lang="en-US" dirty="0"/>
            <a:t>Customer PRs to </a:t>
          </a:r>
          <a:r>
            <a:rPr lang="en-US" dirty="0" err="1"/>
            <a:t>Github</a:t>
          </a:r>
          <a:endParaRPr lang="en-US" dirty="0"/>
        </a:p>
      </dgm:t>
    </dgm:pt>
    <dgm:pt modelId="{FBAE0E52-396C-E849-9C50-8964413F6187}" type="parTrans" cxnId="{940E8D40-6058-4D41-89E0-CC2A0C4FF52B}">
      <dgm:prSet/>
      <dgm:spPr/>
      <dgm:t>
        <a:bodyPr/>
        <a:lstStyle/>
        <a:p>
          <a:endParaRPr lang="en-US"/>
        </a:p>
      </dgm:t>
    </dgm:pt>
    <dgm:pt modelId="{F3D736B4-9383-8A4B-9D4C-EA54B1BD209C}" type="sibTrans" cxnId="{940E8D40-6058-4D41-89E0-CC2A0C4FF52B}">
      <dgm:prSet/>
      <dgm:spPr>
        <a:ln>
          <a:solidFill>
            <a:srgbClr val="0070C0"/>
          </a:solidFill>
        </a:ln>
      </dgm:spPr>
      <dgm:t>
        <a:bodyPr/>
        <a:lstStyle/>
        <a:p>
          <a:endParaRPr lang="en-US"/>
        </a:p>
      </dgm:t>
    </dgm:pt>
    <dgm:pt modelId="{E7DB0D9A-8094-4446-AD36-4E5C7F8A157A}">
      <dgm:prSet phldrT="[Text]"/>
      <dgm:spPr>
        <a:ln>
          <a:solidFill>
            <a:srgbClr val="0070C0"/>
          </a:solidFill>
        </a:ln>
      </dgm:spPr>
      <dgm:t>
        <a:bodyPr/>
        <a:lstStyle/>
        <a:p>
          <a:r>
            <a:rPr lang="en-US" dirty="0"/>
            <a:t>Self-Service Bot Processes PRs </a:t>
          </a:r>
        </a:p>
      </dgm:t>
    </dgm:pt>
    <dgm:pt modelId="{181FA7FA-37E5-6F4A-B6FB-8D0D9365311B}" type="parTrans" cxnId="{E38B7E01-2A50-B24A-925D-0D3D6A55D230}">
      <dgm:prSet/>
      <dgm:spPr/>
      <dgm:t>
        <a:bodyPr/>
        <a:lstStyle/>
        <a:p>
          <a:endParaRPr lang="en-US"/>
        </a:p>
      </dgm:t>
    </dgm:pt>
    <dgm:pt modelId="{85E5E6E9-5BBC-2040-A65D-D116B13454B9}" type="sibTrans" cxnId="{E38B7E01-2A50-B24A-925D-0D3D6A55D230}">
      <dgm:prSet/>
      <dgm:spPr>
        <a:ln>
          <a:solidFill>
            <a:srgbClr val="0070C0"/>
          </a:solidFill>
        </a:ln>
      </dgm:spPr>
      <dgm:t>
        <a:bodyPr/>
        <a:lstStyle/>
        <a:p>
          <a:endParaRPr lang="en-US"/>
        </a:p>
      </dgm:t>
    </dgm:pt>
    <dgm:pt modelId="{407F4CDB-10DD-E94B-A994-84BE11CD64B3}">
      <dgm:prSet phldrT="[Text]"/>
      <dgm:spPr>
        <a:ln>
          <a:solidFill>
            <a:srgbClr val="0070C0"/>
          </a:solidFill>
        </a:ln>
      </dgm:spPr>
      <dgm:t>
        <a:bodyPr/>
        <a:lstStyle/>
        <a:p>
          <a:r>
            <a:rPr lang="en-US" dirty="0"/>
            <a:t>Bot Feedback to Customers on PRs</a:t>
          </a:r>
        </a:p>
      </dgm:t>
    </dgm:pt>
    <dgm:pt modelId="{2A686404-FE7F-7E49-8773-886C5A97C355}" type="parTrans" cxnId="{E970A613-13FC-7E41-AB98-BA9D0A53524B}">
      <dgm:prSet/>
      <dgm:spPr/>
      <dgm:t>
        <a:bodyPr/>
        <a:lstStyle/>
        <a:p>
          <a:endParaRPr lang="en-US"/>
        </a:p>
      </dgm:t>
    </dgm:pt>
    <dgm:pt modelId="{8D899407-931B-D549-91C0-F2AFD26BE4C1}" type="sibTrans" cxnId="{E970A613-13FC-7E41-AB98-BA9D0A53524B}">
      <dgm:prSet/>
      <dgm:spPr>
        <a:ln>
          <a:solidFill>
            <a:srgbClr val="0070C0"/>
          </a:solidFill>
        </a:ln>
      </dgm:spPr>
      <dgm:t>
        <a:bodyPr/>
        <a:lstStyle/>
        <a:p>
          <a:endParaRPr lang="en-US"/>
        </a:p>
      </dgm:t>
    </dgm:pt>
    <dgm:pt modelId="{AD14D803-E426-804C-B4EF-2C41712D7447}">
      <dgm:prSet phldrT="[Text]"/>
      <dgm:spPr>
        <a:ln>
          <a:solidFill>
            <a:srgbClr val="0070C0"/>
          </a:solidFill>
        </a:ln>
      </dgm:spPr>
      <dgm:t>
        <a:bodyPr/>
        <a:lstStyle/>
        <a:p>
          <a:r>
            <a:rPr lang="en-US" dirty="0"/>
            <a:t>Customer PRs adjustments if necessary</a:t>
          </a:r>
        </a:p>
      </dgm:t>
    </dgm:pt>
    <dgm:pt modelId="{494F54FB-0B37-A948-B2FD-31F6C0A44883}" type="parTrans" cxnId="{A005F9E2-6521-0843-8E77-A252A728D4E2}">
      <dgm:prSet/>
      <dgm:spPr/>
      <dgm:t>
        <a:bodyPr/>
        <a:lstStyle/>
        <a:p>
          <a:endParaRPr lang="en-US"/>
        </a:p>
      </dgm:t>
    </dgm:pt>
    <dgm:pt modelId="{397C297E-67BF-6245-8093-C0BD20C8B6B3}" type="sibTrans" cxnId="{A005F9E2-6521-0843-8E77-A252A728D4E2}">
      <dgm:prSet/>
      <dgm:spPr>
        <a:ln>
          <a:solidFill>
            <a:srgbClr val="0070C0"/>
          </a:solidFill>
        </a:ln>
      </dgm:spPr>
      <dgm:t>
        <a:bodyPr/>
        <a:lstStyle/>
        <a:p>
          <a:endParaRPr lang="en-US"/>
        </a:p>
      </dgm:t>
    </dgm:pt>
    <dgm:pt modelId="{23012C15-A9D2-1841-89E3-166ADFF96A79}" type="pres">
      <dgm:prSet presAssocID="{E14D190E-0F88-B845-822D-24F084E552B6}" presName="cycle" presStyleCnt="0">
        <dgm:presLayoutVars>
          <dgm:dir/>
          <dgm:resizeHandles val="exact"/>
        </dgm:presLayoutVars>
      </dgm:prSet>
      <dgm:spPr/>
    </dgm:pt>
    <dgm:pt modelId="{3E26A736-3D2C-2041-BCBD-868F82E9300C}" type="pres">
      <dgm:prSet presAssocID="{A20D3EEE-1DB3-4548-BA30-C999606A7077}" presName="node" presStyleLbl="node1" presStyleIdx="0" presStyleCnt="5" custRadScaleRad="99628" custRadScaleInc="-1040">
        <dgm:presLayoutVars>
          <dgm:bulletEnabled val="1"/>
        </dgm:presLayoutVars>
      </dgm:prSet>
      <dgm:spPr/>
    </dgm:pt>
    <dgm:pt modelId="{D3F6B0E7-0FE9-B244-9F2D-211EDEB93EA6}" type="pres">
      <dgm:prSet presAssocID="{24EAB67E-EF69-C44B-8D6D-BF86E1C4AD9C}" presName="sibTrans" presStyleLbl="sibTrans2D1" presStyleIdx="0" presStyleCnt="5"/>
      <dgm:spPr/>
    </dgm:pt>
    <dgm:pt modelId="{40743CD2-D30C-2A4C-AAC9-413B108E25AB}" type="pres">
      <dgm:prSet presAssocID="{24EAB67E-EF69-C44B-8D6D-BF86E1C4AD9C}" presName="connectorText" presStyleLbl="sibTrans2D1" presStyleIdx="0" presStyleCnt="5"/>
      <dgm:spPr/>
    </dgm:pt>
    <dgm:pt modelId="{F93692F2-06A7-B04E-AA76-969B427B7D11}" type="pres">
      <dgm:prSet presAssocID="{8996D580-ED77-B84D-A723-06512AA8D485}" presName="node" presStyleLbl="node1" presStyleIdx="1" presStyleCnt="5">
        <dgm:presLayoutVars>
          <dgm:bulletEnabled val="1"/>
        </dgm:presLayoutVars>
      </dgm:prSet>
      <dgm:spPr/>
    </dgm:pt>
    <dgm:pt modelId="{EEED19DA-B1BE-CF47-9512-6C42125BBB1F}" type="pres">
      <dgm:prSet presAssocID="{F3D736B4-9383-8A4B-9D4C-EA54B1BD209C}" presName="sibTrans" presStyleLbl="sibTrans2D1" presStyleIdx="1" presStyleCnt="5"/>
      <dgm:spPr/>
    </dgm:pt>
    <dgm:pt modelId="{9BF23A98-5AB4-B242-A6BC-36216E0D0EDE}" type="pres">
      <dgm:prSet presAssocID="{F3D736B4-9383-8A4B-9D4C-EA54B1BD209C}" presName="connectorText" presStyleLbl="sibTrans2D1" presStyleIdx="1" presStyleCnt="5"/>
      <dgm:spPr/>
    </dgm:pt>
    <dgm:pt modelId="{395769DE-C4F0-E249-A486-69CBAD577BE1}" type="pres">
      <dgm:prSet presAssocID="{E7DB0D9A-8094-4446-AD36-4E5C7F8A157A}" presName="node" presStyleLbl="node1" presStyleIdx="2" presStyleCnt="5">
        <dgm:presLayoutVars>
          <dgm:bulletEnabled val="1"/>
        </dgm:presLayoutVars>
      </dgm:prSet>
      <dgm:spPr/>
    </dgm:pt>
    <dgm:pt modelId="{D5077618-2EA9-6D42-9AF7-D66F425EF867}" type="pres">
      <dgm:prSet presAssocID="{85E5E6E9-5BBC-2040-A65D-D116B13454B9}" presName="sibTrans" presStyleLbl="sibTrans2D1" presStyleIdx="2" presStyleCnt="5"/>
      <dgm:spPr/>
    </dgm:pt>
    <dgm:pt modelId="{C8D3EF97-5F23-B847-B9E7-767A8B3A3DBE}" type="pres">
      <dgm:prSet presAssocID="{85E5E6E9-5BBC-2040-A65D-D116B13454B9}" presName="connectorText" presStyleLbl="sibTrans2D1" presStyleIdx="2" presStyleCnt="5"/>
      <dgm:spPr/>
    </dgm:pt>
    <dgm:pt modelId="{41AD9E6E-B703-E143-A138-F3DBF594445F}" type="pres">
      <dgm:prSet presAssocID="{407F4CDB-10DD-E94B-A994-84BE11CD64B3}" presName="node" presStyleLbl="node1" presStyleIdx="3" presStyleCnt="5">
        <dgm:presLayoutVars>
          <dgm:bulletEnabled val="1"/>
        </dgm:presLayoutVars>
      </dgm:prSet>
      <dgm:spPr/>
    </dgm:pt>
    <dgm:pt modelId="{939BB49A-A2B8-C64E-9030-4E97C0452F6E}" type="pres">
      <dgm:prSet presAssocID="{8D899407-931B-D549-91C0-F2AFD26BE4C1}" presName="sibTrans" presStyleLbl="sibTrans2D1" presStyleIdx="3" presStyleCnt="5"/>
      <dgm:spPr/>
    </dgm:pt>
    <dgm:pt modelId="{BE654046-94CE-C342-9BE4-8479393B6ED9}" type="pres">
      <dgm:prSet presAssocID="{8D899407-931B-D549-91C0-F2AFD26BE4C1}" presName="connectorText" presStyleLbl="sibTrans2D1" presStyleIdx="3" presStyleCnt="5"/>
      <dgm:spPr/>
    </dgm:pt>
    <dgm:pt modelId="{098DBDA3-C2F1-794F-A783-2811C3AB3FA5}" type="pres">
      <dgm:prSet presAssocID="{AD14D803-E426-804C-B4EF-2C41712D7447}" presName="node" presStyleLbl="node1" presStyleIdx="4" presStyleCnt="5">
        <dgm:presLayoutVars>
          <dgm:bulletEnabled val="1"/>
        </dgm:presLayoutVars>
      </dgm:prSet>
      <dgm:spPr/>
    </dgm:pt>
    <dgm:pt modelId="{E5C1DCD9-CC0A-9D40-9FD5-B044C96EBC6C}" type="pres">
      <dgm:prSet presAssocID="{397C297E-67BF-6245-8093-C0BD20C8B6B3}" presName="sibTrans" presStyleLbl="sibTrans2D1" presStyleIdx="4" presStyleCnt="5"/>
      <dgm:spPr/>
    </dgm:pt>
    <dgm:pt modelId="{20E536D2-6DDA-1A41-A29E-4F6B7A397C13}" type="pres">
      <dgm:prSet presAssocID="{397C297E-67BF-6245-8093-C0BD20C8B6B3}" presName="connectorText" presStyleLbl="sibTrans2D1" presStyleIdx="4" presStyleCnt="5"/>
      <dgm:spPr/>
    </dgm:pt>
  </dgm:ptLst>
  <dgm:cxnLst>
    <dgm:cxn modelId="{E38B7E01-2A50-B24A-925D-0D3D6A55D230}" srcId="{E14D190E-0F88-B845-822D-24F084E552B6}" destId="{E7DB0D9A-8094-4446-AD36-4E5C7F8A157A}" srcOrd="2" destOrd="0" parTransId="{181FA7FA-37E5-6F4A-B6FB-8D0D9365311B}" sibTransId="{85E5E6E9-5BBC-2040-A65D-D116B13454B9}"/>
    <dgm:cxn modelId="{E970A613-13FC-7E41-AB98-BA9D0A53524B}" srcId="{E14D190E-0F88-B845-822D-24F084E552B6}" destId="{407F4CDB-10DD-E94B-A994-84BE11CD64B3}" srcOrd="3" destOrd="0" parTransId="{2A686404-FE7F-7E49-8773-886C5A97C355}" sibTransId="{8D899407-931B-D549-91C0-F2AFD26BE4C1}"/>
    <dgm:cxn modelId="{7A94D73F-FCAB-284F-9C1B-B647BF46BE4F}" type="presOf" srcId="{24EAB67E-EF69-C44B-8D6D-BF86E1C4AD9C}" destId="{40743CD2-D30C-2A4C-AAC9-413B108E25AB}" srcOrd="1" destOrd="0" presId="urn:microsoft.com/office/officeart/2005/8/layout/cycle2"/>
    <dgm:cxn modelId="{940E8D40-6058-4D41-89E0-CC2A0C4FF52B}" srcId="{E14D190E-0F88-B845-822D-24F084E552B6}" destId="{8996D580-ED77-B84D-A723-06512AA8D485}" srcOrd="1" destOrd="0" parTransId="{FBAE0E52-396C-E849-9C50-8964413F6187}" sibTransId="{F3D736B4-9383-8A4B-9D4C-EA54B1BD209C}"/>
    <dgm:cxn modelId="{F7E35E42-79C9-8049-97A8-8459F744D0A2}" type="presOf" srcId="{397C297E-67BF-6245-8093-C0BD20C8B6B3}" destId="{E5C1DCD9-CC0A-9D40-9FD5-B044C96EBC6C}" srcOrd="0" destOrd="0" presId="urn:microsoft.com/office/officeart/2005/8/layout/cycle2"/>
    <dgm:cxn modelId="{1C3B4F54-031F-0740-829F-52B875555ECC}" type="presOf" srcId="{24EAB67E-EF69-C44B-8D6D-BF86E1C4AD9C}" destId="{D3F6B0E7-0FE9-B244-9F2D-211EDEB93EA6}" srcOrd="0" destOrd="0" presId="urn:microsoft.com/office/officeart/2005/8/layout/cycle2"/>
    <dgm:cxn modelId="{06BC195A-FAE9-AE4C-A123-B212B7A7AC8B}" type="presOf" srcId="{397C297E-67BF-6245-8093-C0BD20C8B6B3}" destId="{20E536D2-6DDA-1A41-A29E-4F6B7A397C13}" srcOrd="1" destOrd="0" presId="urn:microsoft.com/office/officeart/2005/8/layout/cycle2"/>
    <dgm:cxn modelId="{4D0B3067-A670-1A42-B919-C78EC807A8E3}" type="presOf" srcId="{85E5E6E9-5BBC-2040-A65D-D116B13454B9}" destId="{D5077618-2EA9-6D42-9AF7-D66F425EF867}" srcOrd="0" destOrd="0" presId="urn:microsoft.com/office/officeart/2005/8/layout/cycle2"/>
    <dgm:cxn modelId="{8260D276-E997-4848-8B15-F3C1BB1DBBDA}" type="presOf" srcId="{F3D736B4-9383-8A4B-9D4C-EA54B1BD209C}" destId="{9BF23A98-5AB4-B242-A6BC-36216E0D0EDE}" srcOrd="1" destOrd="0" presId="urn:microsoft.com/office/officeart/2005/8/layout/cycle2"/>
    <dgm:cxn modelId="{4A9D998D-E057-9646-A7EE-C0C74A7CA7C3}" type="presOf" srcId="{AD14D803-E426-804C-B4EF-2C41712D7447}" destId="{098DBDA3-C2F1-794F-A783-2811C3AB3FA5}" srcOrd="0" destOrd="0" presId="urn:microsoft.com/office/officeart/2005/8/layout/cycle2"/>
    <dgm:cxn modelId="{5C7C519C-2552-5A4E-89FC-DA33CDB2F6DF}" type="presOf" srcId="{A20D3EEE-1DB3-4548-BA30-C999606A7077}" destId="{3E26A736-3D2C-2041-BCBD-868F82E9300C}" srcOrd="0" destOrd="0" presId="urn:microsoft.com/office/officeart/2005/8/layout/cycle2"/>
    <dgm:cxn modelId="{32A353A6-7587-D54C-A638-8FBC6606F4BC}" srcId="{E14D190E-0F88-B845-822D-24F084E552B6}" destId="{A20D3EEE-1DB3-4548-BA30-C999606A7077}" srcOrd="0" destOrd="0" parTransId="{E90C35E4-A863-1048-A9F6-35EB5C8AA187}" sibTransId="{24EAB67E-EF69-C44B-8D6D-BF86E1C4AD9C}"/>
    <dgm:cxn modelId="{F406C8A6-B9D1-AC4D-BD9F-A8639215EAAF}" type="presOf" srcId="{85E5E6E9-5BBC-2040-A65D-D116B13454B9}" destId="{C8D3EF97-5F23-B847-B9E7-767A8B3A3DBE}" srcOrd="1" destOrd="0" presId="urn:microsoft.com/office/officeart/2005/8/layout/cycle2"/>
    <dgm:cxn modelId="{C4E4BFBF-AEE8-164F-A72A-6F30DF263ECC}" type="presOf" srcId="{8996D580-ED77-B84D-A723-06512AA8D485}" destId="{F93692F2-06A7-B04E-AA76-969B427B7D11}" srcOrd="0" destOrd="0" presId="urn:microsoft.com/office/officeart/2005/8/layout/cycle2"/>
    <dgm:cxn modelId="{C1754DC5-984D-F44C-B6A6-E444E38041EC}" type="presOf" srcId="{E14D190E-0F88-B845-822D-24F084E552B6}" destId="{23012C15-A9D2-1841-89E3-166ADFF96A79}" srcOrd="0" destOrd="0" presId="urn:microsoft.com/office/officeart/2005/8/layout/cycle2"/>
    <dgm:cxn modelId="{C14A36C6-9B66-914E-8C76-E504BF0E90FA}" type="presOf" srcId="{8D899407-931B-D549-91C0-F2AFD26BE4C1}" destId="{BE654046-94CE-C342-9BE4-8479393B6ED9}" srcOrd="1" destOrd="0" presId="urn:microsoft.com/office/officeart/2005/8/layout/cycle2"/>
    <dgm:cxn modelId="{235AD7C7-D26A-924B-8601-593A20680875}" type="presOf" srcId="{F3D736B4-9383-8A4B-9D4C-EA54B1BD209C}" destId="{EEED19DA-B1BE-CF47-9512-6C42125BBB1F}" srcOrd="0" destOrd="0" presId="urn:microsoft.com/office/officeart/2005/8/layout/cycle2"/>
    <dgm:cxn modelId="{E55F0AD2-2390-3C42-85E2-39D6D2BF4CE9}" type="presOf" srcId="{8D899407-931B-D549-91C0-F2AFD26BE4C1}" destId="{939BB49A-A2B8-C64E-9030-4E97C0452F6E}" srcOrd="0" destOrd="0" presId="urn:microsoft.com/office/officeart/2005/8/layout/cycle2"/>
    <dgm:cxn modelId="{AB6129E2-2940-7E49-A6FF-3AE10843BFB5}" type="presOf" srcId="{E7DB0D9A-8094-4446-AD36-4E5C7F8A157A}" destId="{395769DE-C4F0-E249-A486-69CBAD577BE1}" srcOrd="0" destOrd="0" presId="urn:microsoft.com/office/officeart/2005/8/layout/cycle2"/>
    <dgm:cxn modelId="{0F1936E2-85D3-9F4D-8538-54090B1F6551}" type="presOf" srcId="{407F4CDB-10DD-E94B-A994-84BE11CD64B3}" destId="{41AD9E6E-B703-E143-A138-F3DBF594445F}" srcOrd="0" destOrd="0" presId="urn:microsoft.com/office/officeart/2005/8/layout/cycle2"/>
    <dgm:cxn modelId="{A005F9E2-6521-0843-8E77-A252A728D4E2}" srcId="{E14D190E-0F88-B845-822D-24F084E552B6}" destId="{AD14D803-E426-804C-B4EF-2C41712D7447}" srcOrd="4" destOrd="0" parTransId="{494F54FB-0B37-A948-B2FD-31F6C0A44883}" sibTransId="{397C297E-67BF-6245-8093-C0BD20C8B6B3}"/>
    <dgm:cxn modelId="{EA227A73-E602-FE44-B97D-09D4B0D35C13}" type="presParOf" srcId="{23012C15-A9D2-1841-89E3-166ADFF96A79}" destId="{3E26A736-3D2C-2041-BCBD-868F82E9300C}" srcOrd="0" destOrd="0" presId="urn:microsoft.com/office/officeart/2005/8/layout/cycle2"/>
    <dgm:cxn modelId="{BCF4ABF5-D21E-C94F-B2A3-30D0C3458A8E}" type="presParOf" srcId="{23012C15-A9D2-1841-89E3-166ADFF96A79}" destId="{D3F6B0E7-0FE9-B244-9F2D-211EDEB93EA6}" srcOrd="1" destOrd="0" presId="urn:microsoft.com/office/officeart/2005/8/layout/cycle2"/>
    <dgm:cxn modelId="{C74AA726-517E-CE46-9DAF-C19754D3BBEC}" type="presParOf" srcId="{D3F6B0E7-0FE9-B244-9F2D-211EDEB93EA6}" destId="{40743CD2-D30C-2A4C-AAC9-413B108E25AB}" srcOrd="0" destOrd="0" presId="urn:microsoft.com/office/officeart/2005/8/layout/cycle2"/>
    <dgm:cxn modelId="{222049A4-F1C7-0749-866E-B9281BA1F20B}" type="presParOf" srcId="{23012C15-A9D2-1841-89E3-166ADFF96A79}" destId="{F93692F2-06A7-B04E-AA76-969B427B7D11}" srcOrd="2" destOrd="0" presId="urn:microsoft.com/office/officeart/2005/8/layout/cycle2"/>
    <dgm:cxn modelId="{ECBEC946-2476-2E44-B996-F00410CED756}" type="presParOf" srcId="{23012C15-A9D2-1841-89E3-166ADFF96A79}" destId="{EEED19DA-B1BE-CF47-9512-6C42125BBB1F}" srcOrd="3" destOrd="0" presId="urn:microsoft.com/office/officeart/2005/8/layout/cycle2"/>
    <dgm:cxn modelId="{B1CBFAA0-6EF4-1047-9075-9EEA5BF57056}" type="presParOf" srcId="{EEED19DA-B1BE-CF47-9512-6C42125BBB1F}" destId="{9BF23A98-5AB4-B242-A6BC-36216E0D0EDE}" srcOrd="0" destOrd="0" presId="urn:microsoft.com/office/officeart/2005/8/layout/cycle2"/>
    <dgm:cxn modelId="{C59CB626-7CD1-EB4C-9D82-78B2E5A153CB}" type="presParOf" srcId="{23012C15-A9D2-1841-89E3-166ADFF96A79}" destId="{395769DE-C4F0-E249-A486-69CBAD577BE1}" srcOrd="4" destOrd="0" presId="urn:microsoft.com/office/officeart/2005/8/layout/cycle2"/>
    <dgm:cxn modelId="{E8210A9A-9D23-AD42-927D-EB29FB8C6CA2}" type="presParOf" srcId="{23012C15-A9D2-1841-89E3-166ADFF96A79}" destId="{D5077618-2EA9-6D42-9AF7-D66F425EF867}" srcOrd="5" destOrd="0" presId="urn:microsoft.com/office/officeart/2005/8/layout/cycle2"/>
    <dgm:cxn modelId="{81FD8691-2100-E246-AFCF-FDD6F07DC043}" type="presParOf" srcId="{D5077618-2EA9-6D42-9AF7-D66F425EF867}" destId="{C8D3EF97-5F23-B847-B9E7-767A8B3A3DBE}" srcOrd="0" destOrd="0" presId="urn:microsoft.com/office/officeart/2005/8/layout/cycle2"/>
    <dgm:cxn modelId="{11BECB10-3BE9-9442-9BE8-93B589EBE38D}" type="presParOf" srcId="{23012C15-A9D2-1841-89E3-166ADFF96A79}" destId="{41AD9E6E-B703-E143-A138-F3DBF594445F}" srcOrd="6" destOrd="0" presId="urn:microsoft.com/office/officeart/2005/8/layout/cycle2"/>
    <dgm:cxn modelId="{E46208F1-6197-DD49-9F4A-BCDD31601942}" type="presParOf" srcId="{23012C15-A9D2-1841-89E3-166ADFF96A79}" destId="{939BB49A-A2B8-C64E-9030-4E97C0452F6E}" srcOrd="7" destOrd="0" presId="urn:microsoft.com/office/officeart/2005/8/layout/cycle2"/>
    <dgm:cxn modelId="{4F8103E9-EA0C-514A-8F54-2DCE801AC94E}" type="presParOf" srcId="{939BB49A-A2B8-C64E-9030-4E97C0452F6E}" destId="{BE654046-94CE-C342-9BE4-8479393B6ED9}" srcOrd="0" destOrd="0" presId="urn:microsoft.com/office/officeart/2005/8/layout/cycle2"/>
    <dgm:cxn modelId="{7A12F4F1-8840-B14D-A217-88010118554A}" type="presParOf" srcId="{23012C15-A9D2-1841-89E3-166ADFF96A79}" destId="{098DBDA3-C2F1-794F-A783-2811C3AB3FA5}" srcOrd="8" destOrd="0" presId="urn:microsoft.com/office/officeart/2005/8/layout/cycle2"/>
    <dgm:cxn modelId="{3EB4B517-976E-1941-8A62-899FFDBFE448}" type="presParOf" srcId="{23012C15-A9D2-1841-89E3-166ADFF96A79}" destId="{E5C1DCD9-CC0A-9D40-9FD5-B044C96EBC6C}" srcOrd="9" destOrd="0" presId="urn:microsoft.com/office/officeart/2005/8/layout/cycle2"/>
    <dgm:cxn modelId="{ECF6B04D-6CF8-DE48-9579-A757A712A9F7}" type="presParOf" srcId="{E5C1DCD9-CC0A-9D40-9FD5-B044C96EBC6C}" destId="{20E536D2-6DDA-1A41-A29E-4F6B7A397C13}" srcOrd="0" destOrd="0" presId="urn:microsoft.com/office/officeart/2005/8/layout/cycle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26A736-3D2C-2041-BCBD-868F82E9300C}">
      <dsp:nvSpPr>
        <dsp:cNvPr id="0" name=""/>
        <dsp:cNvSpPr/>
      </dsp:nvSpPr>
      <dsp:spPr>
        <a:xfrm>
          <a:off x="2367513" y="6686"/>
          <a:ext cx="1170177" cy="1170177"/>
        </a:xfrm>
        <a:prstGeom prst="ellipse">
          <a:avLst/>
        </a:prstGeom>
        <a:solidFill>
          <a:schemeClr val="accent1">
            <a:hueOff val="0"/>
            <a:satOff val="0"/>
            <a:lumOff val="0"/>
            <a:alphaOff val="0"/>
          </a:schemeClr>
        </a:solidFill>
        <a:ln w="25400" cap="flat" cmpd="sng" algn="ctr">
          <a:solidFill>
            <a:srgbClr val="0070C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kern="1200" dirty="0"/>
            <a:t>Customer reads docs</a:t>
          </a:r>
        </a:p>
      </dsp:txBody>
      <dsp:txXfrm>
        <a:off x="2538881" y="178054"/>
        <a:ext cx="827441" cy="827441"/>
      </dsp:txXfrm>
    </dsp:sp>
    <dsp:sp modelId="{D3F6B0E7-0FE9-B244-9F2D-211EDEB93EA6}">
      <dsp:nvSpPr>
        <dsp:cNvPr id="0" name=""/>
        <dsp:cNvSpPr/>
      </dsp:nvSpPr>
      <dsp:spPr>
        <a:xfrm rot="2140011">
          <a:off x="3504177" y="902549"/>
          <a:ext cx="313163" cy="394935"/>
        </a:xfrm>
        <a:prstGeom prst="rightArrow">
          <a:avLst>
            <a:gd name="adj1" fmla="val 60000"/>
            <a:gd name="adj2" fmla="val 50000"/>
          </a:avLst>
        </a:prstGeom>
        <a:solidFill>
          <a:schemeClr val="accent1">
            <a:tint val="60000"/>
            <a:hueOff val="0"/>
            <a:satOff val="0"/>
            <a:lumOff val="0"/>
            <a:alphaOff val="0"/>
          </a:schemeClr>
        </a:solidFill>
        <a:ln>
          <a:solidFill>
            <a:srgbClr val="0070C0"/>
          </a:solid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a:off x="3512988" y="954147"/>
        <a:ext cx="219214" cy="236961"/>
      </dsp:txXfrm>
    </dsp:sp>
    <dsp:sp modelId="{F93692F2-06A7-B04E-AA76-969B427B7D11}">
      <dsp:nvSpPr>
        <dsp:cNvPr id="0" name=""/>
        <dsp:cNvSpPr/>
      </dsp:nvSpPr>
      <dsp:spPr>
        <a:xfrm>
          <a:off x="3798228" y="1033505"/>
          <a:ext cx="1170177" cy="1170177"/>
        </a:xfrm>
        <a:prstGeom prst="ellipse">
          <a:avLst/>
        </a:prstGeom>
        <a:solidFill>
          <a:schemeClr val="accent1">
            <a:hueOff val="0"/>
            <a:satOff val="0"/>
            <a:lumOff val="0"/>
            <a:alphaOff val="0"/>
          </a:schemeClr>
        </a:solidFill>
        <a:ln w="25400" cap="flat" cmpd="sng" algn="ctr">
          <a:solidFill>
            <a:srgbClr val="0070C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kern="1200" dirty="0"/>
            <a:t>Customer PRs to </a:t>
          </a:r>
          <a:r>
            <a:rPr lang="en-US" sz="1100" kern="1200" dirty="0" err="1"/>
            <a:t>Github</a:t>
          </a:r>
          <a:endParaRPr lang="en-US" sz="1100" kern="1200" dirty="0"/>
        </a:p>
      </dsp:txBody>
      <dsp:txXfrm>
        <a:off x="3969596" y="1204873"/>
        <a:ext cx="827441" cy="827441"/>
      </dsp:txXfrm>
    </dsp:sp>
    <dsp:sp modelId="{EEED19DA-B1BE-CF47-9512-6C42125BBB1F}">
      <dsp:nvSpPr>
        <dsp:cNvPr id="0" name=""/>
        <dsp:cNvSpPr/>
      </dsp:nvSpPr>
      <dsp:spPr>
        <a:xfrm rot="6480000">
          <a:off x="3959291" y="2247999"/>
          <a:ext cx="310718" cy="394935"/>
        </a:xfrm>
        <a:prstGeom prst="rightArrow">
          <a:avLst>
            <a:gd name="adj1" fmla="val 60000"/>
            <a:gd name="adj2" fmla="val 50000"/>
          </a:avLst>
        </a:prstGeom>
        <a:solidFill>
          <a:schemeClr val="accent1">
            <a:tint val="60000"/>
            <a:hueOff val="0"/>
            <a:satOff val="0"/>
            <a:lumOff val="0"/>
            <a:alphaOff val="0"/>
          </a:schemeClr>
        </a:solidFill>
        <a:ln>
          <a:solidFill>
            <a:srgbClr val="0070C0"/>
          </a:solid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10800000">
        <a:off x="4020301" y="2282660"/>
        <a:ext cx="217503" cy="236961"/>
      </dsp:txXfrm>
    </dsp:sp>
    <dsp:sp modelId="{395769DE-C4F0-E249-A486-69CBAD577BE1}">
      <dsp:nvSpPr>
        <dsp:cNvPr id="0" name=""/>
        <dsp:cNvSpPr/>
      </dsp:nvSpPr>
      <dsp:spPr>
        <a:xfrm>
          <a:off x="3255459" y="2703977"/>
          <a:ext cx="1170177" cy="1170177"/>
        </a:xfrm>
        <a:prstGeom prst="ellipse">
          <a:avLst/>
        </a:prstGeom>
        <a:solidFill>
          <a:schemeClr val="accent1">
            <a:hueOff val="0"/>
            <a:satOff val="0"/>
            <a:lumOff val="0"/>
            <a:alphaOff val="0"/>
          </a:schemeClr>
        </a:solidFill>
        <a:ln w="25400" cap="flat" cmpd="sng" algn="ctr">
          <a:solidFill>
            <a:srgbClr val="0070C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kern="1200" dirty="0"/>
            <a:t>Self-Service Bot Processes PRs </a:t>
          </a:r>
        </a:p>
      </dsp:txBody>
      <dsp:txXfrm>
        <a:off x="3426827" y="2875345"/>
        <a:ext cx="827441" cy="827441"/>
      </dsp:txXfrm>
    </dsp:sp>
    <dsp:sp modelId="{D5077618-2EA9-6D42-9AF7-D66F425EF867}">
      <dsp:nvSpPr>
        <dsp:cNvPr id="0" name=""/>
        <dsp:cNvSpPr/>
      </dsp:nvSpPr>
      <dsp:spPr>
        <a:xfrm rot="10800000">
          <a:off x="2815763" y="3091599"/>
          <a:ext cx="310718" cy="394935"/>
        </a:xfrm>
        <a:prstGeom prst="rightArrow">
          <a:avLst>
            <a:gd name="adj1" fmla="val 60000"/>
            <a:gd name="adj2" fmla="val 50000"/>
          </a:avLst>
        </a:prstGeom>
        <a:solidFill>
          <a:schemeClr val="accent1">
            <a:tint val="60000"/>
            <a:hueOff val="0"/>
            <a:satOff val="0"/>
            <a:lumOff val="0"/>
            <a:alphaOff val="0"/>
          </a:schemeClr>
        </a:solidFill>
        <a:ln>
          <a:solidFill>
            <a:srgbClr val="0070C0"/>
          </a:solid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10800000">
        <a:off x="2908978" y="3170586"/>
        <a:ext cx="217503" cy="236961"/>
      </dsp:txXfrm>
    </dsp:sp>
    <dsp:sp modelId="{41AD9E6E-B703-E143-A138-F3DBF594445F}">
      <dsp:nvSpPr>
        <dsp:cNvPr id="0" name=""/>
        <dsp:cNvSpPr/>
      </dsp:nvSpPr>
      <dsp:spPr>
        <a:xfrm>
          <a:off x="1499020" y="2703977"/>
          <a:ext cx="1170177" cy="1170177"/>
        </a:xfrm>
        <a:prstGeom prst="ellipse">
          <a:avLst/>
        </a:prstGeom>
        <a:solidFill>
          <a:schemeClr val="accent1">
            <a:hueOff val="0"/>
            <a:satOff val="0"/>
            <a:lumOff val="0"/>
            <a:alphaOff val="0"/>
          </a:schemeClr>
        </a:solidFill>
        <a:ln w="25400" cap="flat" cmpd="sng" algn="ctr">
          <a:solidFill>
            <a:srgbClr val="0070C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kern="1200" dirty="0"/>
            <a:t>Bot Feedback to Customers on PRs</a:t>
          </a:r>
        </a:p>
      </dsp:txBody>
      <dsp:txXfrm>
        <a:off x="1670388" y="2875345"/>
        <a:ext cx="827441" cy="827441"/>
      </dsp:txXfrm>
    </dsp:sp>
    <dsp:sp modelId="{939BB49A-A2B8-C64E-9030-4E97C0452F6E}">
      <dsp:nvSpPr>
        <dsp:cNvPr id="0" name=""/>
        <dsp:cNvSpPr/>
      </dsp:nvSpPr>
      <dsp:spPr>
        <a:xfrm rot="15120000">
          <a:off x="1660083" y="2264726"/>
          <a:ext cx="310718" cy="394935"/>
        </a:xfrm>
        <a:prstGeom prst="rightArrow">
          <a:avLst>
            <a:gd name="adj1" fmla="val 60000"/>
            <a:gd name="adj2" fmla="val 50000"/>
          </a:avLst>
        </a:prstGeom>
        <a:solidFill>
          <a:schemeClr val="accent1">
            <a:tint val="60000"/>
            <a:hueOff val="0"/>
            <a:satOff val="0"/>
            <a:lumOff val="0"/>
            <a:alphaOff val="0"/>
          </a:schemeClr>
        </a:solidFill>
        <a:ln>
          <a:solidFill>
            <a:srgbClr val="0070C0"/>
          </a:solid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10800000">
        <a:off x="1721093" y="2388039"/>
        <a:ext cx="217503" cy="236961"/>
      </dsp:txXfrm>
    </dsp:sp>
    <dsp:sp modelId="{098DBDA3-C2F1-794F-A783-2811C3AB3FA5}">
      <dsp:nvSpPr>
        <dsp:cNvPr id="0" name=""/>
        <dsp:cNvSpPr/>
      </dsp:nvSpPr>
      <dsp:spPr>
        <a:xfrm>
          <a:off x="956251" y="1033505"/>
          <a:ext cx="1170177" cy="1170177"/>
        </a:xfrm>
        <a:prstGeom prst="ellipse">
          <a:avLst/>
        </a:prstGeom>
        <a:solidFill>
          <a:schemeClr val="accent1">
            <a:hueOff val="0"/>
            <a:satOff val="0"/>
            <a:lumOff val="0"/>
            <a:alphaOff val="0"/>
          </a:schemeClr>
        </a:solidFill>
        <a:ln w="25400" cap="flat" cmpd="sng" algn="ctr">
          <a:solidFill>
            <a:srgbClr val="0070C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kern="1200" dirty="0"/>
            <a:t>Customer PRs adjustments if necessary</a:t>
          </a:r>
        </a:p>
      </dsp:txBody>
      <dsp:txXfrm>
        <a:off x="1127619" y="1204873"/>
        <a:ext cx="827441" cy="827441"/>
      </dsp:txXfrm>
    </dsp:sp>
    <dsp:sp modelId="{E5C1DCD9-CC0A-9D40-9FD5-B044C96EBC6C}">
      <dsp:nvSpPr>
        <dsp:cNvPr id="0" name=""/>
        <dsp:cNvSpPr/>
      </dsp:nvSpPr>
      <dsp:spPr>
        <a:xfrm rot="19437646">
          <a:off x="2087592" y="912792"/>
          <a:ext cx="304806" cy="394935"/>
        </a:xfrm>
        <a:prstGeom prst="rightArrow">
          <a:avLst>
            <a:gd name="adj1" fmla="val 60000"/>
            <a:gd name="adj2" fmla="val 50000"/>
          </a:avLst>
        </a:prstGeom>
        <a:solidFill>
          <a:schemeClr val="accent1">
            <a:tint val="60000"/>
            <a:hueOff val="0"/>
            <a:satOff val="0"/>
            <a:lumOff val="0"/>
            <a:alphaOff val="0"/>
          </a:schemeClr>
        </a:solidFill>
        <a:ln>
          <a:solidFill>
            <a:srgbClr val="0070C0"/>
          </a:solid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a:off x="2096342" y="1018678"/>
        <a:ext cx="213364" cy="236961"/>
      </dsp:txXfrm>
    </dsp:sp>
  </dsp:spTree>
</dsp:drawing>
</file>

<file path=ppt/diagrams/layout1.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upload.wikimedia.org/wikipedia/commons/6/6b/General6545.gif"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www.unitedhealthgroup.com/newsroom/media-library.html"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pixabay.com/photos/analytics-charts-traffic-marketing-925379/"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3" Type="http://schemas.openxmlformats.org/officeDocument/2006/relationships/hyperlink" Target="https://pixabay.com/illustrations/evolution-human-evolution-2780651/" TargetMode="External"/><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www.geograph.ie/photo/5107100" TargetMode="External"/><Relationship Id="rId2" Type="http://schemas.openxmlformats.org/officeDocument/2006/relationships/slide" Target="../slides/slide6.xml"/><Relationship Id="rId1" Type="http://schemas.openxmlformats.org/officeDocument/2006/relationships/notesMaster" Target="../notesMasters/notesMaster1.xml"/><Relationship Id="rId4" Type="http://schemas.openxmlformats.org/officeDocument/2006/relationships/hyperlink" Target="https://commons.wikimedia.org/wiki/File:Warrington_town_hall.jpg" TargetMode="Externa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3" Type="http://schemas.openxmlformats.org/officeDocument/2006/relationships/hyperlink" Target="https://pixabay.com/illustrations/road-travel-journey-asphalt-4258554/" TargetMode="External"/><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pixabay.com/photos/cyber-law-legal-internet-gavel-3328371/"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upload.wikimedia.org/wikipedia/commons/6/6b/General6545.gif"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41d6ecbac0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 name="Google Shape;74;g41d6ecbac0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R</a:t>
            </a:r>
          </a:p>
          <a:p>
            <a:pPr marL="0" lvl="0" indent="0" algn="l" rtl="0">
              <a:spcBef>
                <a:spcPts val="0"/>
              </a:spcBef>
              <a:spcAft>
                <a:spcPts val="0"/>
              </a:spcAft>
              <a:buNone/>
            </a:pPr>
            <a:r>
              <a:rPr lang="en" dirty="0"/>
              <a:t>There is no Open Source without a Community.</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J</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WIKI COMMONS IMAGE </a:t>
            </a:r>
            <a:r>
              <a:rPr lang="en-US" dirty="0">
                <a:hlinkClick r:id="rId3"/>
              </a:rPr>
              <a:t>https://upload.wikimedia.org/wikipedia/commons/6/6b/General6545.gif</a:t>
            </a:r>
            <a:endParaRPr lang="en-US" dirty="0"/>
          </a:p>
          <a:p>
            <a:pPr marL="158750" indent="0">
              <a:buNone/>
            </a:pPr>
            <a:endParaRPr lang="en-US" dirty="0"/>
          </a:p>
          <a:p>
            <a:pPr marL="158750" indent="0">
              <a:buNone/>
            </a:pPr>
            <a:endParaRPr lang="en-US" dirty="0"/>
          </a:p>
          <a:p>
            <a:pPr marL="158750" indent="0">
              <a:buNone/>
            </a:pPr>
            <a:r>
              <a:rPr lang="en-US" dirty="0"/>
              <a:t>In addition to our performance tunings, we wanted to ensure we provided a stable platform for UHG’s traffic. So before running Kong in production, we first engineered a robust high availability and DR architecture, with – then, basic monitoring and </a:t>
            </a:r>
            <a:r>
              <a:rPr lang="en-US" dirty="0" err="1"/>
              <a:t>alterting</a:t>
            </a:r>
            <a:r>
              <a:rPr lang="en-US" dirty="0"/>
              <a:t> integrations.</a:t>
            </a:r>
          </a:p>
          <a:p>
            <a:pPr marL="158750" indent="0">
              <a:buNone/>
            </a:pPr>
            <a:endParaRPr lang="en-US" dirty="0"/>
          </a:p>
          <a:p>
            <a:pPr marL="158750" indent="0">
              <a:buNone/>
            </a:pPr>
            <a:r>
              <a:rPr lang="en-US" dirty="0"/>
              <a:t>Nowadays, thanks in part to the experience we’ve gained, Kong at Optum has integrations with at least 10 separate monitoring and alerting systems, which give us outstanding visibility into the solution and it’s integrations. This leads me nicely into (change slide)</a:t>
            </a:r>
          </a:p>
        </p:txBody>
      </p:sp>
    </p:spTree>
    <p:extLst>
      <p:ext uri="{BB962C8B-B14F-4D97-AF65-F5344CB8AC3E}">
        <p14:creationId xmlns:p14="http://schemas.microsoft.com/office/powerpoint/2010/main" val="934641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4e0b6a6faf_1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4e0b6a6faf_1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R</a:t>
            </a:r>
          </a:p>
          <a:p>
            <a:pPr marL="0" lvl="0" indent="0" algn="l" rtl="0">
              <a:spcBef>
                <a:spcPts val="0"/>
              </a:spcBef>
              <a:spcAft>
                <a:spcPts val="0"/>
              </a:spcAft>
              <a:buNone/>
            </a:pPr>
            <a:r>
              <a:rPr lang="en-US" dirty="0"/>
              <a:t>When we announced that we had chosen to vet Kong, as our first candidate technology, we had a lot of questions from within the Company about supportability</a:t>
            </a:r>
          </a:p>
          <a:p>
            <a:pPr marL="0" lvl="0" indent="0" algn="l" rtl="0">
              <a:spcBef>
                <a:spcPts val="0"/>
              </a:spcBef>
              <a:spcAft>
                <a:spcPts val="0"/>
              </a:spcAft>
              <a:buNone/>
            </a:pPr>
            <a:r>
              <a:rPr lang="en-US" dirty="0"/>
              <a:t>What would we do in an emergency? </a:t>
            </a:r>
          </a:p>
          <a:p>
            <a:pPr marL="0" lvl="0" indent="0" algn="l" rtl="0">
              <a:spcBef>
                <a:spcPts val="0"/>
              </a:spcBef>
              <a:spcAft>
                <a:spcPts val="0"/>
              </a:spcAft>
              <a:buNone/>
            </a:pPr>
            <a:r>
              <a:rPr lang="en-US" dirty="0"/>
              <a:t>What would we do if a release didn’t work?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Effectively – “title” – .  Today, we’re going to try and answer that question from our own experience.</a:t>
            </a:r>
          </a:p>
          <a:p>
            <a:pPr marL="0" lvl="0" indent="0" algn="l" rtl="0">
              <a:spcBef>
                <a:spcPts val="0"/>
              </a:spcBef>
              <a:spcAft>
                <a:spcPts val="0"/>
              </a:spcAft>
              <a:buNone/>
            </a:pPr>
            <a:endParaRPr 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5e338a3ece_1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5e338a3ece_1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R</a:t>
            </a:r>
          </a:p>
        </p:txBody>
      </p:sp>
    </p:spTree>
    <p:extLst>
      <p:ext uri="{BB962C8B-B14F-4D97-AF65-F5344CB8AC3E}">
        <p14:creationId xmlns:p14="http://schemas.microsoft.com/office/powerpoint/2010/main" val="2299035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5e338a3ece_1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5e338a3ece_1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Make sure </a:t>
            </a:r>
            <a:endParaRPr dirty="0"/>
          </a:p>
        </p:txBody>
      </p:sp>
    </p:spTree>
    <p:extLst>
      <p:ext uri="{BB962C8B-B14F-4D97-AF65-F5344CB8AC3E}">
        <p14:creationId xmlns:p14="http://schemas.microsoft.com/office/powerpoint/2010/main" val="37711660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58379173ba_1_4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58379173ba_1_4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R</a:t>
            </a:r>
          </a:p>
          <a:p>
            <a:pPr marL="0" lvl="0" indent="0" algn="l" rtl="0">
              <a:spcBef>
                <a:spcPts val="0"/>
              </a:spcBef>
              <a:spcAft>
                <a:spcPts val="0"/>
              </a:spcAft>
              <a:buNone/>
            </a:pPr>
            <a:r>
              <a:rPr lang="en-US" dirty="0"/>
              <a:t>OPTUM LEGAL: Photo Source - https://</a:t>
            </a:r>
            <a:r>
              <a:rPr lang="en-US" dirty="0" err="1"/>
              <a:t>hub.uhg.com</a:t>
            </a:r>
            <a:r>
              <a:rPr lang="en-US" dirty="0"/>
              <a:t>/sites/hub/Resources/Brand/UnitedHealth-Group-Brand/</a:t>
            </a:r>
            <a:r>
              <a:rPr lang="en-US" dirty="0" err="1"/>
              <a:t>ImagesBusiness</a:t>
            </a:r>
            <a:r>
              <a:rPr lang="en-US" dirty="0"/>
              <a:t>/Forms/</a:t>
            </a:r>
            <a:r>
              <a:rPr lang="en-US" dirty="0" err="1"/>
              <a:t>DispForm.aspx?ID</a:t>
            </a:r>
            <a:r>
              <a:rPr lang="en-US" dirty="0"/>
              <a:t>=29&amp;Source=https%3A%2F%2Fhub%2Euhg%2Ecom%2Fsites%2Fhub%2FResources%2FBrand%2FUnitedHealth%2DGroup%2DBrand%2FImagesBusiness%2FForms%2FThumbnails%2Easpx&amp;ContentTypeId=0x01010200D08BDA4379D60F46BD30D259A66B22C6</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Clear and Easy path to Open-Source Contributions</a:t>
            </a:r>
          </a:p>
          <a:p>
            <a:pPr marL="0" lvl="0" indent="0" algn="l" rtl="0">
              <a:spcBef>
                <a:spcPts val="0"/>
              </a:spcBef>
              <a:spcAft>
                <a:spcPts val="0"/>
              </a:spcAft>
              <a:buNone/>
            </a:pPr>
            <a:r>
              <a:rPr lang="en-US" dirty="0"/>
              <a:t>Open-Source Development Practices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Due to these factors, </a:t>
            </a:r>
          </a:p>
          <a:p>
            <a:pPr marL="0" lvl="0" indent="0" algn="l" rtl="0">
              <a:spcBef>
                <a:spcPts val="0"/>
              </a:spcBef>
              <a:spcAft>
                <a:spcPts val="0"/>
              </a:spcAft>
              <a:buNone/>
            </a:pPr>
            <a:r>
              <a:rPr lang="en-US" dirty="0"/>
              <a:t>Top-Down &amp;  Bottom-Up movement</a:t>
            </a:r>
          </a:p>
          <a:p>
            <a:pPr marL="0" lvl="0" indent="0" algn="l" rtl="0">
              <a:spcBef>
                <a:spcPts val="0"/>
              </a:spcBef>
              <a:spcAft>
                <a:spcPts val="0"/>
              </a:spcAft>
              <a:buNone/>
            </a:pPr>
            <a:r>
              <a:rPr lang="en-US" dirty="0"/>
              <a:t>Legal, EIS, Sr Exec, Engineers, Architects</a:t>
            </a:r>
          </a:p>
        </p:txBody>
      </p:sp>
    </p:spTree>
    <p:extLst>
      <p:ext uri="{BB962C8B-B14F-4D97-AF65-F5344CB8AC3E}">
        <p14:creationId xmlns:p14="http://schemas.microsoft.com/office/powerpoint/2010/main" val="33417173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5e338a3ece_1_1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5e338a3ece_1_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R</a:t>
            </a:r>
          </a:p>
          <a:p>
            <a:pPr marL="0" lvl="0" indent="0" algn="l" rtl="0">
              <a:spcBef>
                <a:spcPts val="0"/>
              </a:spcBef>
              <a:spcAft>
                <a:spcPts val="0"/>
              </a:spcAft>
              <a:buNone/>
            </a:pPr>
            <a:r>
              <a:rPr lang="en-US" dirty="0"/>
              <a:t>Which brings me to our second idea - </a:t>
            </a: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5e338a3ece_1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5e338a3ece_1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R</a:t>
            </a:r>
          </a:p>
          <a:p>
            <a:pPr marL="0" lvl="0" indent="0" algn="l" rtl="0">
              <a:spcBef>
                <a:spcPts val="0"/>
              </a:spcBef>
              <a:spcAft>
                <a:spcPts val="0"/>
              </a:spcAft>
              <a:buNone/>
            </a:pPr>
            <a:r>
              <a:rPr lang="en-US" dirty="0"/>
              <a:t>This gets thrown around so often it’s understandable to consider it in the same vein as </a:t>
            </a:r>
            <a:r>
              <a:rPr lang="en-US" dirty="0" err="1"/>
              <a:t>somany</a:t>
            </a:r>
            <a:r>
              <a:rPr lang="en-US" dirty="0"/>
              <a:t> overused memes, but </a:t>
            </a:r>
            <a:r>
              <a:rPr lang="en-US" dirty="0" err="1"/>
              <a:t>truely</a:t>
            </a:r>
            <a:r>
              <a:rPr lang="en-US" dirty="0"/>
              <a:t> embracing this idea is absolutely necessary to benefit from the virtuous cycle of open-source. There’s no 50/50 here. To do Open Source right, you need to jump in head first.</a:t>
            </a:r>
          </a:p>
        </p:txBody>
      </p:sp>
    </p:spTree>
    <p:extLst>
      <p:ext uri="{BB962C8B-B14F-4D97-AF65-F5344CB8AC3E}">
        <p14:creationId xmlns:p14="http://schemas.microsoft.com/office/powerpoint/2010/main" val="20638509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4e0b6a6faf_1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4e0b6a6faf_1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R</a:t>
            </a:r>
          </a:p>
        </p:txBody>
      </p:sp>
    </p:spTree>
    <p:extLst>
      <p:ext uri="{BB962C8B-B14F-4D97-AF65-F5344CB8AC3E}">
        <p14:creationId xmlns:p14="http://schemas.microsoft.com/office/powerpoint/2010/main" val="13988586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4e0b6a6faf_1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4e0b6a6faf_1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R</a:t>
            </a:r>
          </a:p>
        </p:txBody>
      </p:sp>
    </p:spTree>
    <p:extLst>
      <p:ext uri="{BB962C8B-B14F-4D97-AF65-F5344CB8AC3E}">
        <p14:creationId xmlns:p14="http://schemas.microsoft.com/office/powerpoint/2010/main" val="13674413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4e0b6a6faf_1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4e0b6a6faf_1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R</a:t>
            </a:r>
          </a:p>
        </p:txBody>
      </p:sp>
    </p:spTree>
    <p:extLst>
      <p:ext uri="{BB962C8B-B14F-4D97-AF65-F5344CB8AC3E}">
        <p14:creationId xmlns:p14="http://schemas.microsoft.com/office/powerpoint/2010/main" val="28446702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58379173ba_1_4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58379173ba_1_4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a:t>
            </a:r>
          </a:p>
          <a:p>
            <a:pPr marL="0" lvl="0" indent="0" algn="l" rtl="0">
              <a:spcBef>
                <a:spcPts val="0"/>
              </a:spcBef>
              <a:spcAft>
                <a:spcPts val="0"/>
              </a:spcAft>
              <a:buNone/>
            </a:pPr>
            <a:r>
              <a:rPr lang="en-US" dirty="0"/>
              <a:t>Need new pictures!</a:t>
            </a:r>
            <a:endParaRPr dirty="0"/>
          </a:p>
        </p:txBody>
      </p:sp>
    </p:spTree>
    <p:extLst>
      <p:ext uri="{BB962C8B-B14F-4D97-AF65-F5344CB8AC3E}">
        <p14:creationId xmlns:p14="http://schemas.microsoft.com/office/powerpoint/2010/main" val="81860816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4e0b6a6faf_1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4e0b6a6faf_1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R</a:t>
            </a:r>
          </a:p>
        </p:txBody>
      </p:sp>
    </p:spTree>
    <p:extLst>
      <p:ext uri="{BB962C8B-B14F-4D97-AF65-F5344CB8AC3E}">
        <p14:creationId xmlns:p14="http://schemas.microsoft.com/office/powerpoint/2010/main" val="25407892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4e0b6a6faf_1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4e0b6a6faf_1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R</a:t>
            </a:r>
          </a:p>
        </p:txBody>
      </p:sp>
    </p:spTree>
    <p:extLst>
      <p:ext uri="{BB962C8B-B14F-4D97-AF65-F5344CB8AC3E}">
        <p14:creationId xmlns:p14="http://schemas.microsoft.com/office/powerpoint/2010/main" val="380005516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R</a:t>
            </a:r>
          </a:p>
        </p:txBody>
      </p:sp>
    </p:spTree>
    <p:extLst>
      <p:ext uri="{BB962C8B-B14F-4D97-AF65-F5344CB8AC3E}">
        <p14:creationId xmlns:p14="http://schemas.microsoft.com/office/powerpoint/2010/main" val="20257223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4e0b6a6faf_1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4e0b6a6faf_1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R</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https://</a:t>
            </a:r>
            <a:r>
              <a:rPr lang="en-US" dirty="0" err="1"/>
              <a:t>discuss.konghq.com</a:t>
            </a:r>
            <a:r>
              <a:rPr lang="en-US" dirty="0"/>
              <a:t>/t/</a:t>
            </a:r>
            <a:r>
              <a:rPr lang="en-US" dirty="0" err="1"/>
              <a:t>kong</a:t>
            </a:r>
            <a:r>
              <a:rPr lang="en-US" dirty="0"/>
              <a:t>-http-log-plugin-errors/445</a:t>
            </a:r>
          </a:p>
          <a:p>
            <a:pPr marL="0" lvl="0" indent="0" algn="l" rtl="0">
              <a:spcBef>
                <a:spcPts val="0"/>
              </a:spcBef>
              <a:spcAft>
                <a:spcPts val="0"/>
              </a:spcAft>
              <a:buNone/>
            </a:pPr>
            <a:r>
              <a:rPr lang="en-US" dirty="0"/>
              <a:t>https://</a:t>
            </a:r>
            <a:r>
              <a:rPr lang="en-US" dirty="0" err="1"/>
              <a:t>discuss.konghq.com</a:t>
            </a:r>
            <a:r>
              <a:rPr lang="en-US" dirty="0"/>
              <a:t>/t/</a:t>
            </a:r>
            <a:r>
              <a:rPr lang="en-US" dirty="0" err="1"/>
              <a:t>kong</a:t>
            </a:r>
            <a:r>
              <a:rPr lang="en-US" dirty="0"/>
              <a:t>-http-log-plugin-errors/445/3</a:t>
            </a:r>
          </a:p>
        </p:txBody>
      </p:sp>
    </p:spTree>
    <p:extLst>
      <p:ext uri="{BB962C8B-B14F-4D97-AF65-F5344CB8AC3E}">
        <p14:creationId xmlns:p14="http://schemas.microsoft.com/office/powerpoint/2010/main" val="114701728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4e0b6a6faf_1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4e0b6a6faf_1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R</a:t>
            </a:r>
          </a:p>
          <a:p>
            <a:pPr marL="0" lvl="0" indent="0" algn="l" rtl="0">
              <a:spcBef>
                <a:spcPts val="0"/>
              </a:spcBef>
              <a:spcAft>
                <a:spcPts val="0"/>
              </a:spcAft>
              <a:buNone/>
            </a:pPr>
            <a:r>
              <a:rPr lang="en-US" dirty="0"/>
              <a:t>https://</a:t>
            </a:r>
            <a:r>
              <a:rPr lang="en-US" dirty="0" err="1"/>
              <a:t>discuss.konghq.com</a:t>
            </a:r>
            <a:r>
              <a:rPr lang="en-US" dirty="0"/>
              <a:t>/t/</a:t>
            </a:r>
            <a:r>
              <a:rPr lang="en-US" dirty="0" err="1"/>
              <a:t>kong</a:t>
            </a:r>
            <a:r>
              <a:rPr lang="en-US" dirty="0"/>
              <a:t>-http-log-plugin-errors/445</a:t>
            </a:r>
          </a:p>
          <a:p>
            <a:pPr marL="0" lvl="0" indent="0" algn="l" rtl="0">
              <a:spcBef>
                <a:spcPts val="0"/>
              </a:spcBef>
              <a:spcAft>
                <a:spcPts val="0"/>
              </a:spcAft>
              <a:buNone/>
            </a:pPr>
            <a:r>
              <a:rPr lang="en-US" dirty="0"/>
              <a:t>https://</a:t>
            </a:r>
            <a:r>
              <a:rPr lang="en-US" dirty="0" err="1"/>
              <a:t>discuss.konghq.com</a:t>
            </a:r>
            <a:r>
              <a:rPr lang="en-US" dirty="0"/>
              <a:t>/t/</a:t>
            </a:r>
            <a:r>
              <a:rPr lang="en-US" dirty="0" err="1"/>
              <a:t>kong</a:t>
            </a:r>
            <a:r>
              <a:rPr lang="en-US" dirty="0"/>
              <a:t>-http-log-plugin-errors/445/3</a:t>
            </a:r>
          </a:p>
        </p:txBody>
      </p:sp>
    </p:spTree>
    <p:extLst>
      <p:ext uri="{BB962C8B-B14F-4D97-AF65-F5344CB8AC3E}">
        <p14:creationId xmlns:p14="http://schemas.microsoft.com/office/powerpoint/2010/main" val="243248263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R</a:t>
            </a:r>
          </a:p>
        </p:txBody>
      </p:sp>
    </p:spTree>
    <p:extLst>
      <p:ext uri="{BB962C8B-B14F-4D97-AF65-F5344CB8AC3E}">
        <p14:creationId xmlns:p14="http://schemas.microsoft.com/office/powerpoint/2010/main" val="277801085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4e0b6a6faf_1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4e0b6a6faf_1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R</a:t>
            </a:r>
          </a:p>
          <a:p>
            <a:pPr marL="0" lvl="0" indent="0" algn="l" rtl="0">
              <a:spcBef>
                <a:spcPts val="0"/>
              </a:spcBef>
              <a:spcAft>
                <a:spcPts val="0"/>
              </a:spcAft>
              <a:buNone/>
            </a:pPr>
            <a:r>
              <a:rPr lang="en-US" dirty="0"/>
              <a:t>https://</a:t>
            </a:r>
            <a:r>
              <a:rPr lang="en-US" dirty="0" err="1"/>
              <a:t>discuss.konghq.com</a:t>
            </a:r>
            <a:r>
              <a:rPr lang="en-US" dirty="0"/>
              <a:t>/t/</a:t>
            </a:r>
            <a:r>
              <a:rPr lang="en-US" dirty="0" err="1"/>
              <a:t>kong</a:t>
            </a:r>
            <a:r>
              <a:rPr lang="en-US" dirty="0"/>
              <a:t>-http-log-plugin-errors/445</a:t>
            </a:r>
          </a:p>
          <a:p>
            <a:pPr marL="0" lvl="0" indent="0" algn="l" rtl="0">
              <a:spcBef>
                <a:spcPts val="0"/>
              </a:spcBef>
              <a:spcAft>
                <a:spcPts val="0"/>
              </a:spcAft>
              <a:buNone/>
            </a:pPr>
            <a:r>
              <a:rPr lang="en-US" dirty="0"/>
              <a:t>https://</a:t>
            </a:r>
            <a:r>
              <a:rPr lang="en-US" dirty="0" err="1"/>
              <a:t>discuss.konghq.com</a:t>
            </a:r>
            <a:r>
              <a:rPr lang="en-US" dirty="0"/>
              <a:t>/t/</a:t>
            </a:r>
            <a:r>
              <a:rPr lang="en-US" dirty="0" err="1"/>
              <a:t>kong</a:t>
            </a:r>
            <a:r>
              <a:rPr lang="en-US" dirty="0"/>
              <a:t>-http-log-plugin-errors/445/3</a:t>
            </a:r>
          </a:p>
        </p:txBody>
      </p:sp>
    </p:spTree>
    <p:extLst>
      <p:ext uri="{BB962C8B-B14F-4D97-AF65-F5344CB8AC3E}">
        <p14:creationId xmlns:p14="http://schemas.microsoft.com/office/powerpoint/2010/main" val="356525876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4e0b6a6faf_1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4e0b6a6faf_1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R</a:t>
            </a:r>
          </a:p>
          <a:p>
            <a:pPr marL="0" lvl="0" indent="0" algn="l" rtl="0">
              <a:spcBef>
                <a:spcPts val="0"/>
              </a:spcBef>
              <a:spcAft>
                <a:spcPts val="0"/>
              </a:spcAft>
              <a:buNone/>
            </a:pPr>
            <a:r>
              <a:rPr lang="en-US" dirty="0"/>
              <a:t>https://</a:t>
            </a:r>
            <a:r>
              <a:rPr lang="en-US" dirty="0" err="1"/>
              <a:t>discuss.konghq.com</a:t>
            </a:r>
            <a:r>
              <a:rPr lang="en-US" dirty="0"/>
              <a:t>/t/</a:t>
            </a:r>
            <a:r>
              <a:rPr lang="en-US" dirty="0" err="1"/>
              <a:t>kong</a:t>
            </a:r>
            <a:r>
              <a:rPr lang="en-US" dirty="0"/>
              <a:t>-http-log-plugin-errors/445</a:t>
            </a:r>
          </a:p>
          <a:p>
            <a:pPr marL="0" lvl="0" indent="0" algn="l" rtl="0">
              <a:spcBef>
                <a:spcPts val="0"/>
              </a:spcBef>
              <a:spcAft>
                <a:spcPts val="0"/>
              </a:spcAft>
              <a:buNone/>
            </a:pPr>
            <a:r>
              <a:rPr lang="en-US" dirty="0"/>
              <a:t>https://</a:t>
            </a:r>
            <a:r>
              <a:rPr lang="en-US" dirty="0" err="1"/>
              <a:t>discuss.konghq.com</a:t>
            </a:r>
            <a:r>
              <a:rPr lang="en-US" dirty="0"/>
              <a:t>/t/</a:t>
            </a:r>
            <a:r>
              <a:rPr lang="en-US" dirty="0" err="1"/>
              <a:t>kong</a:t>
            </a:r>
            <a:r>
              <a:rPr lang="en-US" dirty="0"/>
              <a:t>-http-log-plugin-errors/445/3</a:t>
            </a:r>
          </a:p>
        </p:txBody>
      </p:sp>
    </p:spTree>
    <p:extLst>
      <p:ext uri="{BB962C8B-B14F-4D97-AF65-F5344CB8AC3E}">
        <p14:creationId xmlns:p14="http://schemas.microsoft.com/office/powerpoint/2010/main" val="96989121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4e0b6a6faf_1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4e0b6a6faf_1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R</a:t>
            </a:r>
          </a:p>
          <a:p>
            <a:pPr marL="0" lvl="0" indent="0" algn="l" rtl="0">
              <a:spcBef>
                <a:spcPts val="0"/>
              </a:spcBef>
              <a:spcAft>
                <a:spcPts val="0"/>
              </a:spcAft>
              <a:buNone/>
            </a:pPr>
            <a:r>
              <a:rPr lang="en-US" dirty="0"/>
              <a:t>https://</a:t>
            </a:r>
            <a:r>
              <a:rPr lang="en-US" dirty="0" err="1"/>
              <a:t>discuss.konghq.com</a:t>
            </a:r>
            <a:r>
              <a:rPr lang="en-US" dirty="0"/>
              <a:t>/t/</a:t>
            </a:r>
            <a:r>
              <a:rPr lang="en-US" dirty="0" err="1"/>
              <a:t>kong</a:t>
            </a:r>
            <a:r>
              <a:rPr lang="en-US" dirty="0"/>
              <a:t>-http-log-plugin-errors/445</a:t>
            </a:r>
          </a:p>
          <a:p>
            <a:pPr marL="0" lvl="0" indent="0" algn="l" rtl="0">
              <a:spcBef>
                <a:spcPts val="0"/>
              </a:spcBef>
              <a:spcAft>
                <a:spcPts val="0"/>
              </a:spcAft>
              <a:buNone/>
            </a:pPr>
            <a:r>
              <a:rPr lang="en-US" dirty="0"/>
              <a:t>https://</a:t>
            </a:r>
            <a:r>
              <a:rPr lang="en-US" dirty="0" err="1"/>
              <a:t>discuss.konghq.com</a:t>
            </a:r>
            <a:r>
              <a:rPr lang="en-US" dirty="0"/>
              <a:t>/t/</a:t>
            </a:r>
            <a:r>
              <a:rPr lang="en-US" dirty="0" err="1"/>
              <a:t>kong</a:t>
            </a:r>
            <a:r>
              <a:rPr lang="en-US" dirty="0"/>
              <a:t>-http-log-plugin-errors/445/3</a:t>
            </a:r>
          </a:p>
        </p:txBody>
      </p:sp>
    </p:spTree>
    <p:extLst>
      <p:ext uri="{BB962C8B-B14F-4D97-AF65-F5344CB8AC3E}">
        <p14:creationId xmlns:p14="http://schemas.microsoft.com/office/powerpoint/2010/main" val="310048717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4e0b6a6faf_1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4e0b6a6faf_1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R</a:t>
            </a:r>
          </a:p>
          <a:p>
            <a:pPr marL="0" lvl="0" indent="0" algn="l" rtl="0">
              <a:spcBef>
                <a:spcPts val="0"/>
              </a:spcBef>
              <a:spcAft>
                <a:spcPts val="0"/>
              </a:spcAft>
              <a:buNone/>
            </a:pPr>
            <a:r>
              <a:rPr lang="en-US" dirty="0"/>
              <a:t>https://</a:t>
            </a:r>
            <a:r>
              <a:rPr lang="en-US" dirty="0" err="1"/>
              <a:t>discuss.konghq.com</a:t>
            </a:r>
            <a:r>
              <a:rPr lang="en-US" dirty="0"/>
              <a:t>/t/</a:t>
            </a:r>
            <a:r>
              <a:rPr lang="en-US" dirty="0" err="1"/>
              <a:t>kong</a:t>
            </a:r>
            <a:r>
              <a:rPr lang="en-US" dirty="0"/>
              <a:t>-http-log-plugin-errors/445</a:t>
            </a:r>
          </a:p>
          <a:p>
            <a:pPr marL="0" lvl="0" indent="0" algn="l" rtl="0">
              <a:spcBef>
                <a:spcPts val="0"/>
              </a:spcBef>
              <a:spcAft>
                <a:spcPts val="0"/>
              </a:spcAft>
              <a:buNone/>
            </a:pPr>
            <a:r>
              <a:rPr lang="en-US" dirty="0"/>
              <a:t>https://</a:t>
            </a:r>
            <a:r>
              <a:rPr lang="en-US" dirty="0" err="1"/>
              <a:t>discuss.konghq.com</a:t>
            </a:r>
            <a:r>
              <a:rPr lang="en-US" dirty="0"/>
              <a:t>/t/</a:t>
            </a:r>
            <a:r>
              <a:rPr lang="en-US" dirty="0" err="1"/>
              <a:t>kong</a:t>
            </a:r>
            <a:r>
              <a:rPr lang="en-US" dirty="0"/>
              <a:t>-http-log-plugin-errors/445/3</a:t>
            </a:r>
          </a:p>
        </p:txBody>
      </p:sp>
    </p:spTree>
    <p:extLst>
      <p:ext uri="{BB962C8B-B14F-4D97-AF65-F5344CB8AC3E}">
        <p14:creationId xmlns:p14="http://schemas.microsoft.com/office/powerpoint/2010/main" val="4673709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5fbc4aa8e5_5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5fbc4aa8e5_5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R</a:t>
            </a:r>
          </a:p>
          <a:p>
            <a:pPr marL="0" lvl="0" indent="0" algn="l" rtl="0">
              <a:spcBef>
                <a:spcPts val="0"/>
              </a:spcBef>
              <a:spcAft>
                <a:spcPts val="0"/>
              </a:spcAft>
              <a:buNone/>
            </a:pPr>
            <a:r>
              <a:rPr lang="en-US" dirty="0"/>
              <a:t>OPTUM LEGAL – PHOTO SOURCE: </a:t>
            </a:r>
            <a:r>
              <a:rPr lang="en-US" dirty="0">
                <a:hlinkClick r:id="rId3"/>
              </a:rPr>
              <a:t>https://www.unitedhealthgroup.com/newsroom/media-library.html</a:t>
            </a: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So, what's Optum? </a:t>
            </a:r>
          </a:p>
          <a:p>
            <a:pPr marL="0" lvl="0" indent="0" algn="l" rtl="0">
              <a:spcBef>
                <a:spcPts val="0"/>
              </a:spcBef>
              <a:spcAft>
                <a:spcPts val="0"/>
              </a:spcAft>
              <a:buNone/>
            </a:pPr>
            <a:r>
              <a:rPr lang="en-US" dirty="0"/>
              <a:t>Optum is a large healthcare services and technology company. It's part of </a:t>
            </a:r>
            <a:r>
              <a:rPr lang="en-US" dirty="0" err="1"/>
              <a:t>UnitedHealthgroup</a:t>
            </a:r>
            <a:r>
              <a:rPr lang="en-US" dirty="0"/>
              <a:t>, and one of it's important responsibilities is to provide much of the tech infra for this </a:t>
            </a:r>
            <a:r>
              <a:rPr lang="en-US" dirty="0" err="1"/>
              <a:t>Forture</a:t>
            </a:r>
            <a:r>
              <a:rPr lang="en-US" dirty="0"/>
              <a:t> 6 healthcare giant. And you can see it on the screen, just for a sense of scale, 300k employees, thousands of APIs, countless integrations with </a:t>
            </a:r>
            <a:r>
              <a:rPr lang="en-US" dirty="0" err="1"/>
              <a:t>varius</a:t>
            </a:r>
            <a:r>
              <a:rPr lang="en-US" dirty="0"/>
              <a:t> systems,  internally and externally. There's a lot a going on.</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4e0b6a6faf_1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4e0b6a6faf_1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R</a:t>
            </a:r>
          </a:p>
          <a:p>
            <a:pPr marL="0" lvl="0" indent="0" algn="l" rtl="0">
              <a:spcBef>
                <a:spcPts val="0"/>
              </a:spcBef>
              <a:spcAft>
                <a:spcPts val="0"/>
              </a:spcAft>
              <a:buNone/>
            </a:pPr>
            <a:r>
              <a:rPr lang="en-US" dirty="0"/>
              <a:t>https://</a:t>
            </a:r>
            <a:r>
              <a:rPr lang="en-US" dirty="0" err="1"/>
              <a:t>discuss.konghq.com</a:t>
            </a:r>
            <a:r>
              <a:rPr lang="en-US" dirty="0"/>
              <a:t>/t/</a:t>
            </a:r>
            <a:r>
              <a:rPr lang="en-US" dirty="0" err="1"/>
              <a:t>kong</a:t>
            </a:r>
            <a:r>
              <a:rPr lang="en-US" dirty="0"/>
              <a:t>-http-log-plugin-errors/445</a:t>
            </a:r>
          </a:p>
          <a:p>
            <a:pPr marL="0" lvl="0" indent="0" algn="l" rtl="0">
              <a:spcBef>
                <a:spcPts val="0"/>
              </a:spcBef>
              <a:spcAft>
                <a:spcPts val="0"/>
              </a:spcAft>
              <a:buNone/>
            </a:pPr>
            <a:r>
              <a:rPr lang="en-US" dirty="0"/>
              <a:t>https://</a:t>
            </a:r>
            <a:r>
              <a:rPr lang="en-US" dirty="0" err="1"/>
              <a:t>discuss.konghq.com</a:t>
            </a:r>
            <a:r>
              <a:rPr lang="en-US" dirty="0"/>
              <a:t>/t/</a:t>
            </a:r>
            <a:r>
              <a:rPr lang="en-US" dirty="0" err="1"/>
              <a:t>kong</a:t>
            </a:r>
            <a:r>
              <a:rPr lang="en-US" dirty="0"/>
              <a:t>-http-log-plugin-errors/445/3</a:t>
            </a:r>
          </a:p>
        </p:txBody>
      </p:sp>
    </p:spTree>
    <p:extLst>
      <p:ext uri="{BB962C8B-B14F-4D97-AF65-F5344CB8AC3E}">
        <p14:creationId xmlns:p14="http://schemas.microsoft.com/office/powerpoint/2010/main" val="76950958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4e0b6a6faf_1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4e0b6a6faf_1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R</a:t>
            </a:r>
          </a:p>
          <a:p>
            <a:pPr marL="0" lvl="0" indent="0" algn="l" rtl="0">
              <a:spcBef>
                <a:spcPts val="0"/>
              </a:spcBef>
              <a:spcAft>
                <a:spcPts val="0"/>
              </a:spcAft>
              <a:buNone/>
            </a:pPr>
            <a:r>
              <a:rPr lang="en-US" dirty="0"/>
              <a:t>https://</a:t>
            </a:r>
            <a:r>
              <a:rPr lang="en-US" dirty="0" err="1"/>
              <a:t>discuss.konghq.com</a:t>
            </a:r>
            <a:r>
              <a:rPr lang="en-US" dirty="0"/>
              <a:t>/t/</a:t>
            </a:r>
            <a:r>
              <a:rPr lang="en-US" dirty="0" err="1"/>
              <a:t>kong</a:t>
            </a:r>
            <a:r>
              <a:rPr lang="en-US" dirty="0"/>
              <a:t>-http-log-plugin-errors/445</a:t>
            </a:r>
          </a:p>
          <a:p>
            <a:pPr marL="0" lvl="0" indent="0" algn="l" rtl="0">
              <a:spcBef>
                <a:spcPts val="0"/>
              </a:spcBef>
              <a:spcAft>
                <a:spcPts val="0"/>
              </a:spcAft>
              <a:buNone/>
            </a:pPr>
            <a:r>
              <a:rPr lang="en-US" dirty="0"/>
              <a:t>https://</a:t>
            </a:r>
            <a:r>
              <a:rPr lang="en-US" dirty="0" err="1"/>
              <a:t>discuss.konghq.com</a:t>
            </a:r>
            <a:r>
              <a:rPr lang="en-US" dirty="0"/>
              <a:t>/t/</a:t>
            </a:r>
            <a:r>
              <a:rPr lang="en-US" dirty="0" err="1"/>
              <a:t>kong</a:t>
            </a:r>
            <a:r>
              <a:rPr lang="en-US" dirty="0"/>
              <a:t>-http-log-plugin-errors/445/3</a:t>
            </a:r>
          </a:p>
        </p:txBody>
      </p:sp>
    </p:spTree>
    <p:extLst>
      <p:ext uri="{BB962C8B-B14F-4D97-AF65-F5344CB8AC3E}">
        <p14:creationId xmlns:p14="http://schemas.microsoft.com/office/powerpoint/2010/main" val="8977735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R</a:t>
            </a:r>
          </a:p>
        </p:txBody>
      </p:sp>
    </p:spTree>
    <p:extLst>
      <p:ext uri="{BB962C8B-B14F-4D97-AF65-F5344CB8AC3E}">
        <p14:creationId xmlns:p14="http://schemas.microsoft.com/office/powerpoint/2010/main" val="199894162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4e0b6a6faf_1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4e0b6a6faf_1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R</a:t>
            </a:r>
          </a:p>
          <a:p>
            <a:pPr marL="0" lvl="0" indent="0" algn="l" rtl="0">
              <a:spcBef>
                <a:spcPts val="0"/>
              </a:spcBef>
              <a:spcAft>
                <a:spcPts val="0"/>
              </a:spcAft>
              <a:buNone/>
            </a:pPr>
            <a:r>
              <a:rPr lang="en-US" dirty="0"/>
              <a:t>https://</a:t>
            </a:r>
            <a:r>
              <a:rPr lang="en-US" dirty="0" err="1"/>
              <a:t>discuss.konghq.com</a:t>
            </a:r>
            <a:r>
              <a:rPr lang="en-US" dirty="0"/>
              <a:t>/t/</a:t>
            </a:r>
            <a:r>
              <a:rPr lang="en-US" dirty="0" err="1"/>
              <a:t>kong</a:t>
            </a:r>
            <a:r>
              <a:rPr lang="en-US" dirty="0"/>
              <a:t>-http-log-plugin-errors/445</a:t>
            </a:r>
          </a:p>
          <a:p>
            <a:pPr marL="0" lvl="0" indent="0" algn="l" rtl="0">
              <a:spcBef>
                <a:spcPts val="0"/>
              </a:spcBef>
              <a:spcAft>
                <a:spcPts val="0"/>
              </a:spcAft>
              <a:buNone/>
            </a:pPr>
            <a:r>
              <a:rPr lang="en-US" dirty="0"/>
              <a:t>https://</a:t>
            </a:r>
            <a:r>
              <a:rPr lang="en-US" dirty="0" err="1"/>
              <a:t>discuss.konghq.com</a:t>
            </a:r>
            <a:r>
              <a:rPr lang="en-US" dirty="0"/>
              <a:t>/t/</a:t>
            </a:r>
            <a:r>
              <a:rPr lang="en-US" dirty="0" err="1"/>
              <a:t>kong</a:t>
            </a:r>
            <a:r>
              <a:rPr lang="en-US" dirty="0"/>
              <a:t>-http-log-plugin-errors/445/3</a:t>
            </a:r>
          </a:p>
        </p:txBody>
      </p:sp>
    </p:spTree>
    <p:extLst>
      <p:ext uri="{BB962C8B-B14F-4D97-AF65-F5344CB8AC3E}">
        <p14:creationId xmlns:p14="http://schemas.microsoft.com/office/powerpoint/2010/main" val="73688496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4e0b6a6faf_1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4e0b6a6faf_1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R</a:t>
            </a:r>
          </a:p>
          <a:p>
            <a:pPr marL="0" lvl="0" indent="0" algn="l" rtl="0">
              <a:spcBef>
                <a:spcPts val="0"/>
              </a:spcBef>
              <a:spcAft>
                <a:spcPts val="0"/>
              </a:spcAft>
              <a:buNone/>
            </a:pPr>
            <a:r>
              <a:rPr lang="en-US" dirty="0"/>
              <a:t>https://</a:t>
            </a:r>
            <a:r>
              <a:rPr lang="en-US" dirty="0" err="1"/>
              <a:t>discuss.konghq.com</a:t>
            </a:r>
            <a:r>
              <a:rPr lang="en-US" dirty="0"/>
              <a:t>/t/</a:t>
            </a:r>
            <a:r>
              <a:rPr lang="en-US" dirty="0" err="1"/>
              <a:t>kong</a:t>
            </a:r>
            <a:r>
              <a:rPr lang="en-US" dirty="0"/>
              <a:t>-http-log-plugin-errors/445</a:t>
            </a:r>
          </a:p>
          <a:p>
            <a:pPr marL="0" lvl="0" indent="0" algn="l" rtl="0">
              <a:spcBef>
                <a:spcPts val="0"/>
              </a:spcBef>
              <a:spcAft>
                <a:spcPts val="0"/>
              </a:spcAft>
              <a:buNone/>
            </a:pPr>
            <a:r>
              <a:rPr lang="en-US" dirty="0"/>
              <a:t>https://</a:t>
            </a:r>
            <a:r>
              <a:rPr lang="en-US" dirty="0" err="1"/>
              <a:t>discuss.konghq.com</a:t>
            </a:r>
            <a:r>
              <a:rPr lang="en-US" dirty="0"/>
              <a:t>/t/</a:t>
            </a:r>
            <a:r>
              <a:rPr lang="en-US" dirty="0" err="1"/>
              <a:t>kong</a:t>
            </a:r>
            <a:r>
              <a:rPr lang="en-US" dirty="0"/>
              <a:t>-http-log-plugin-errors/445/3</a:t>
            </a:r>
          </a:p>
        </p:txBody>
      </p:sp>
    </p:spTree>
    <p:extLst>
      <p:ext uri="{BB962C8B-B14F-4D97-AF65-F5344CB8AC3E}">
        <p14:creationId xmlns:p14="http://schemas.microsoft.com/office/powerpoint/2010/main" val="355902194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4e0b6a6faf_1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4e0b6a6faf_1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R</a:t>
            </a:r>
          </a:p>
          <a:p>
            <a:pPr marL="0" lvl="0" indent="0" algn="l" rtl="0">
              <a:spcBef>
                <a:spcPts val="0"/>
              </a:spcBef>
              <a:spcAft>
                <a:spcPts val="0"/>
              </a:spcAft>
              <a:buNone/>
            </a:pPr>
            <a:r>
              <a:rPr lang="en-US" dirty="0"/>
              <a:t>https://</a:t>
            </a:r>
            <a:r>
              <a:rPr lang="en-US" dirty="0" err="1"/>
              <a:t>discuss.konghq.com</a:t>
            </a:r>
            <a:r>
              <a:rPr lang="en-US" dirty="0"/>
              <a:t>/t/</a:t>
            </a:r>
            <a:r>
              <a:rPr lang="en-US" dirty="0" err="1"/>
              <a:t>kong</a:t>
            </a:r>
            <a:r>
              <a:rPr lang="en-US" dirty="0"/>
              <a:t>-http-log-plugin-errors/445</a:t>
            </a:r>
          </a:p>
          <a:p>
            <a:pPr marL="0" lvl="0" indent="0" algn="l" rtl="0">
              <a:spcBef>
                <a:spcPts val="0"/>
              </a:spcBef>
              <a:spcAft>
                <a:spcPts val="0"/>
              </a:spcAft>
              <a:buNone/>
            </a:pPr>
            <a:r>
              <a:rPr lang="en-US" dirty="0"/>
              <a:t>https://</a:t>
            </a:r>
            <a:r>
              <a:rPr lang="en-US" dirty="0" err="1"/>
              <a:t>discuss.konghq.com</a:t>
            </a:r>
            <a:r>
              <a:rPr lang="en-US" dirty="0"/>
              <a:t>/t/</a:t>
            </a:r>
            <a:r>
              <a:rPr lang="en-US" dirty="0" err="1"/>
              <a:t>kong</a:t>
            </a:r>
            <a:r>
              <a:rPr lang="en-US" dirty="0"/>
              <a:t>-http-log-plugin-errors/445/3</a:t>
            </a:r>
          </a:p>
        </p:txBody>
      </p:sp>
    </p:spTree>
    <p:extLst>
      <p:ext uri="{BB962C8B-B14F-4D97-AF65-F5344CB8AC3E}">
        <p14:creationId xmlns:p14="http://schemas.microsoft.com/office/powerpoint/2010/main" val="198539535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4e0b6a6faf_1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4e0b6a6faf_1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R</a:t>
            </a:r>
          </a:p>
        </p:txBody>
      </p:sp>
    </p:spTree>
    <p:extLst>
      <p:ext uri="{BB962C8B-B14F-4D97-AF65-F5344CB8AC3E}">
        <p14:creationId xmlns:p14="http://schemas.microsoft.com/office/powerpoint/2010/main" val="51268631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4e0b6a6faf_1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4e0b6a6faf_1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R</a:t>
            </a:r>
          </a:p>
        </p:txBody>
      </p:sp>
    </p:spTree>
    <p:extLst>
      <p:ext uri="{BB962C8B-B14F-4D97-AF65-F5344CB8AC3E}">
        <p14:creationId xmlns:p14="http://schemas.microsoft.com/office/powerpoint/2010/main" val="174368697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4e0b6a6faf_1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4e0b6a6faf_1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R</a:t>
            </a:r>
          </a:p>
        </p:txBody>
      </p:sp>
    </p:spTree>
    <p:extLst>
      <p:ext uri="{BB962C8B-B14F-4D97-AF65-F5344CB8AC3E}">
        <p14:creationId xmlns:p14="http://schemas.microsoft.com/office/powerpoint/2010/main" val="169788223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58379173ba_1_4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58379173ba_1_4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R</a:t>
            </a:r>
          </a:p>
          <a:p>
            <a:pPr marL="0" lvl="0" indent="0" algn="l" rtl="0">
              <a:spcBef>
                <a:spcPts val="0"/>
              </a:spcBef>
              <a:spcAft>
                <a:spcPts val="0"/>
              </a:spcAft>
              <a:buNone/>
            </a:pPr>
            <a:r>
              <a:rPr lang="en-US" dirty="0"/>
              <a:t>So let’s recap what happened here</a:t>
            </a:r>
          </a:p>
          <a:p>
            <a:pPr marL="0" lvl="0" indent="0" algn="l" rtl="0">
              <a:spcBef>
                <a:spcPts val="0"/>
              </a:spcBef>
              <a:spcAft>
                <a:spcPts val="0"/>
              </a:spcAft>
              <a:buNone/>
            </a:pPr>
            <a:r>
              <a:rPr lang="en-US" dirty="0"/>
              <a:t>[</a:t>
            </a:r>
            <a:r>
              <a:rPr lang="en-US" dirty="0" err="1"/>
              <a:t>speil</a:t>
            </a:r>
            <a:r>
              <a:rPr lang="en-US" dirty="0"/>
              <a:t>]</a:t>
            </a:r>
          </a:p>
        </p:txBody>
      </p:sp>
    </p:spTree>
    <p:extLst>
      <p:ext uri="{BB962C8B-B14F-4D97-AF65-F5344CB8AC3E}">
        <p14:creationId xmlns:p14="http://schemas.microsoft.com/office/powerpoint/2010/main" val="1513761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5e338a3ece_1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5e338a3ece_1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R</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hlinkClick r:id="rId3"/>
              </a:rPr>
              <a:t>https://pixabay.com/photos/analytics-charts-traffic-marketing-925379/</a:t>
            </a:r>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0" lvl="0" indent="0" algn="l" rtl="0">
              <a:spcBef>
                <a:spcPts val="0"/>
              </a:spcBef>
              <a:spcAft>
                <a:spcPts val="0"/>
              </a:spcAft>
              <a:buNone/>
            </a:pPr>
            <a:r>
              <a:rPr lang="en-US" dirty="0"/>
              <a:t>…</a:t>
            </a:r>
          </a:p>
          <a:p>
            <a:pPr marL="0" lvl="0" indent="0" algn="l" rtl="0">
              <a:spcBef>
                <a:spcPts val="0"/>
              </a:spcBef>
              <a:spcAft>
                <a:spcPts val="0"/>
              </a:spcAft>
              <a:buNone/>
            </a:pPr>
            <a:r>
              <a:rPr lang="en-US" dirty="0"/>
              <a:t>So let's focus in on one particular space, and start talking about API Gateways.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[blah]</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Low Supportability – Difficult and near impossible in some cases to create effective integrations with the solution – to do things like, enable </a:t>
            </a:r>
            <a:r>
              <a:rPr lang="en-US" dirty="0" err="1"/>
              <a:t>devops</a:t>
            </a:r>
            <a:endParaRPr lang="en-US" dirty="0"/>
          </a:p>
          <a:p>
            <a:pPr marL="0" lvl="0" indent="0" algn="l" rtl="0">
              <a:spcBef>
                <a:spcPts val="0"/>
              </a:spcBef>
              <a:spcAft>
                <a:spcPts val="0"/>
              </a:spcAft>
              <a:buNone/>
            </a:pPr>
            <a:r>
              <a:rPr lang="en-US" dirty="0"/>
              <a:t>High Operating Costs – which in this case means 3 things. 1 – the product itself was pricey, 2 – it was so resource intensive that it took a lot of infra to run, and third, due largely to the supportability issue – it required a very large operations team to maintain</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Needless to say, we were interested in replacing the solution – but before I go there, I want to briefly address an important point that really shouldn’t go unsaid.</a:t>
            </a:r>
            <a:endParaRPr dirty="0"/>
          </a:p>
        </p:txBody>
      </p:sp>
    </p:spTree>
    <p:extLst>
      <p:ext uri="{BB962C8B-B14F-4D97-AF65-F5344CB8AC3E}">
        <p14:creationId xmlns:p14="http://schemas.microsoft.com/office/powerpoint/2010/main" val="189289987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58379173ba_1_4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58379173ba_1_4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R</a:t>
            </a:r>
          </a:p>
          <a:p>
            <a:pPr marL="0" lvl="0" indent="0" algn="l" rtl="0">
              <a:spcBef>
                <a:spcPts val="0"/>
              </a:spcBef>
              <a:spcAft>
                <a:spcPts val="0"/>
              </a:spcAft>
              <a:buNone/>
            </a:pPr>
            <a:r>
              <a:rPr lang="en-US" dirty="0"/>
              <a:t>Now, there’s something a little weird here. This step appears twice.</a:t>
            </a:r>
          </a:p>
          <a:p>
            <a:pPr marL="0" lvl="0" indent="0" algn="l" rtl="0">
              <a:spcBef>
                <a:spcPts val="0"/>
              </a:spcBef>
              <a:spcAft>
                <a:spcPts val="0"/>
              </a:spcAft>
              <a:buNone/>
            </a:pPr>
            <a:r>
              <a:rPr lang="en-US" dirty="0"/>
              <a:t>So what changed between the first time we investigated the problem, and the second time we investigated the problem?</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What changed was the problem, from our perspective. It went from “there’s something wrong with logging transport-layer errors in Kong” to  “</a:t>
            </a:r>
            <a:r>
              <a:rPr lang="en-US" sz="1100" b="0" i="0" u="none" strike="noStrike" cap="none" dirty="0">
                <a:solidFill>
                  <a:srgbClr val="000000"/>
                </a:solidFill>
                <a:effectLst/>
                <a:latin typeface="Arial"/>
                <a:ea typeface="Arial"/>
                <a:cs typeface="Arial"/>
                <a:sym typeface="Arial"/>
              </a:rPr>
              <a:t>The problem is that the </a:t>
            </a:r>
            <a:r>
              <a:rPr lang="en-US" sz="1100" b="0" i="0" u="none" strike="noStrike" cap="none" dirty="0" err="1">
                <a:solidFill>
                  <a:srgbClr val="000000"/>
                </a:solidFill>
                <a:effectLst/>
                <a:latin typeface="Arial"/>
                <a:ea typeface="Arial"/>
                <a:cs typeface="Arial"/>
                <a:sym typeface="Arial"/>
              </a:rPr>
              <a:t>nginx</a:t>
            </a:r>
            <a:r>
              <a:rPr lang="en-US" sz="1100" b="0" i="0" u="none" strike="noStrike" cap="none" dirty="0">
                <a:solidFill>
                  <a:srgbClr val="000000"/>
                </a:solidFill>
                <a:effectLst/>
                <a:latin typeface="Arial"/>
                <a:ea typeface="Arial"/>
                <a:cs typeface="Arial"/>
                <a:sym typeface="Arial"/>
              </a:rPr>
              <a:t> core clears all modules’ </a:t>
            </a:r>
            <a:r>
              <a:rPr lang="en-US" sz="1100" b="0" i="0" u="none" strike="noStrike" cap="none" dirty="0" err="1">
                <a:solidFill>
                  <a:srgbClr val="000000"/>
                </a:solidFill>
                <a:effectLst/>
                <a:latin typeface="Arial"/>
                <a:ea typeface="Arial"/>
                <a:cs typeface="Arial"/>
                <a:sym typeface="Arial"/>
              </a:rPr>
              <a:t>ctx</a:t>
            </a:r>
            <a:r>
              <a:rPr lang="en-US" sz="1100" b="0" i="0" u="none" strike="noStrike" cap="none" dirty="0">
                <a:solidFill>
                  <a:srgbClr val="000000"/>
                </a:solidFill>
                <a:effectLst/>
                <a:latin typeface="Arial"/>
                <a:ea typeface="Arial"/>
                <a:cs typeface="Arial"/>
                <a:sym typeface="Arial"/>
              </a:rPr>
              <a:t> data upon internal redirects”.</a:t>
            </a:r>
          </a:p>
          <a:p>
            <a:pPr marL="0" lvl="0" indent="0" algn="l" rtl="0">
              <a:spcBef>
                <a:spcPts val="0"/>
              </a:spcBef>
              <a:spcAft>
                <a:spcPts val="0"/>
              </a:spcAft>
              <a:buNone/>
            </a:pPr>
            <a:endParaRPr lang="en-US" sz="1100" b="0" i="0" u="none" strike="noStrike" cap="none" dirty="0">
              <a:solidFill>
                <a:srgbClr val="000000"/>
              </a:solidFill>
              <a:effectLst/>
              <a:latin typeface="Arial"/>
              <a:cs typeface="Arial"/>
              <a:sym typeface="Arial"/>
            </a:endParaRPr>
          </a:p>
          <a:p>
            <a:pPr rtl="0"/>
            <a:r>
              <a:rPr lang="en-US" sz="1100" b="0" i="0" u="none" strike="noStrike" cap="none" dirty="0">
                <a:solidFill>
                  <a:srgbClr val="000000"/>
                </a:solidFill>
                <a:effectLst/>
                <a:latin typeface="Arial"/>
                <a:ea typeface="Arial"/>
                <a:cs typeface="Arial"/>
                <a:sym typeface="Arial"/>
              </a:rPr>
              <a:t>Notice this fundamental difference between this interaction, and one with a vendor-provided expert.</a:t>
            </a:r>
            <a:endParaRPr lang="en-US" dirty="0">
              <a:effectLst/>
            </a:endParaRPr>
          </a:p>
          <a:p>
            <a:pPr rtl="0"/>
            <a:r>
              <a:rPr lang="en-US" sz="1100" b="0" i="0" u="none" strike="noStrike" cap="none" dirty="0">
                <a:solidFill>
                  <a:srgbClr val="000000"/>
                </a:solidFill>
                <a:effectLst/>
                <a:latin typeface="Arial"/>
                <a:ea typeface="Arial"/>
                <a:cs typeface="Arial"/>
                <a:sym typeface="Arial"/>
              </a:rPr>
              <a:t>This is a two way street – with knowledge flowing in both directions.</a:t>
            </a:r>
          </a:p>
          <a:p>
            <a:pPr rtl="0"/>
            <a:r>
              <a:rPr lang="en-US" sz="1100" b="0" i="0" u="none" strike="noStrike" cap="none" dirty="0">
                <a:solidFill>
                  <a:srgbClr val="000000"/>
                </a:solidFill>
                <a:effectLst/>
                <a:latin typeface="Arial"/>
                <a:cs typeface="Arial"/>
                <a:sym typeface="Arial"/>
              </a:rPr>
              <a:t>This is the virtuous cycle of open-source</a:t>
            </a:r>
            <a:endParaRPr lang="en-US" dirty="0">
              <a:effectLst/>
            </a:endParaRPr>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131923513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5e338a3ece_1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5e338a3ece_1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a:t>
            </a:r>
          </a:p>
        </p:txBody>
      </p:sp>
    </p:spTree>
    <p:extLst>
      <p:ext uri="{BB962C8B-B14F-4D97-AF65-F5344CB8AC3E}">
        <p14:creationId xmlns:p14="http://schemas.microsoft.com/office/powerpoint/2010/main" val="242761955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4e0b6a6faf_1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4e0b6a6faf_1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J</a:t>
            </a:r>
          </a:p>
        </p:txBody>
      </p:sp>
    </p:spTree>
    <p:extLst>
      <p:ext uri="{BB962C8B-B14F-4D97-AF65-F5344CB8AC3E}">
        <p14:creationId xmlns:p14="http://schemas.microsoft.com/office/powerpoint/2010/main" val="416914885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4e0b6a6faf_1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4e0b6a6faf_1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J</a:t>
            </a:r>
          </a:p>
        </p:txBody>
      </p:sp>
    </p:spTree>
    <p:extLst>
      <p:ext uri="{BB962C8B-B14F-4D97-AF65-F5344CB8AC3E}">
        <p14:creationId xmlns:p14="http://schemas.microsoft.com/office/powerpoint/2010/main" val="354693558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4e0b6a6faf_1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4e0b6a6faf_1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J</a:t>
            </a:r>
          </a:p>
        </p:txBody>
      </p:sp>
    </p:spTree>
    <p:extLst>
      <p:ext uri="{BB962C8B-B14F-4D97-AF65-F5344CB8AC3E}">
        <p14:creationId xmlns:p14="http://schemas.microsoft.com/office/powerpoint/2010/main" val="189318971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4e0b6a6faf_1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4e0b6a6faf_1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J</a:t>
            </a:r>
          </a:p>
        </p:txBody>
      </p:sp>
    </p:spTree>
    <p:extLst>
      <p:ext uri="{BB962C8B-B14F-4D97-AF65-F5344CB8AC3E}">
        <p14:creationId xmlns:p14="http://schemas.microsoft.com/office/powerpoint/2010/main" val="262373802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4e0b6a6faf_1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4e0b6a6faf_1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J</a:t>
            </a:r>
          </a:p>
        </p:txBody>
      </p:sp>
    </p:spTree>
    <p:extLst>
      <p:ext uri="{BB962C8B-B14F-4D97-AF65-F5344CB8AC3E}">
        <p14:creationId xmlns:p14="http://schemas.microsoft.com/office/powerpoint/2010/main" val="230447159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4e0b6a6faf_1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4e0b6a6faf_1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J</a:t>
            </a:r>
          </a:p>
        </p:txBody>
      </p:sp>
    </p:spTree>
    <p:extLst>
      <p:ext uri="{BB962C8B-B14F-4D97-AF65-F5344CB8AC3E}">
        <p14:creationId xmlns:p14="http://schemas.microsoft.com/office/powerpoint/2010/main" val="119609353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4e0b6a6faf_1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4e0b6a6faf_1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J</a:t>
            </a:r>
          </a:p>
        </p:txBody>
      </p:sp>
    </p:spTree>
    <p:extLst>
      <p:ext uri="{BB962C8B-B14F-4D97-AF65-F5344CB8AC3E}">
        <p14:creationId xmlns:p14="http://schemas.microsoft.com/office/powerpoint/2010/main" val="320883604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4e0b6a6faf_1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4e0b6a6faf_1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J</a:t>
            </a:r>
          </a:p>
        </p:txBody>
      </p:sp>
    </p:spTree>
    <p:extLst>
      <p:ext uri="{BB962C8B-B14F-4D97-AF65-F5344CB8AC3E}">
        <p14:creationId xmlns:p14="http://schemas.microsoft.com/office/powerpoint/2010/main" val="14145139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5e338a3ece_1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5e338a3ece_1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R</a:t>
            </a:r>
          </a:p>
          <a:p>
            <a:pPr marL="0" lvl="0" indent="0" algn="l" rtl="0">
              <a:spcBef>
                <a:spcPts val="0"/>
              </a:spcBef>
              <a:spcAft>
                <a:spcPts val="0"/>
              </a:spcAft>
              <a:buNone/>
            </a:pPr>
            <a:r>
              <a:rPr lang="en-US" dirty="0"/>
              <a:t>At that same time as we were coming to this realization over in the Gateway space, there was a larger movement going on throughout the enterprise regarding opensource.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 thing I shouldn’t say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But that was changing. There were voices from all across the enterprise, including and crucially, people in positions of power and influence saying “Hey, what could really do with these Opensource solutions if we started to really invest in this, and create </a:t>
            </a:r>
            <a:r>
              <a:rPr lang="en-US" dirty="0" err="1"/>
              <a:t>processis</a:t>
            </a:r>
            <a:r>
              <a:rPr lang="en-US" dirty="0"/>
              <a:t> which support this? What’s possible?”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And as a result of that movement,  we ended up with selection criteria for a new gateway along these lines.</a:t>
            </a:r>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368173790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4e0b6a6faf_1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4e0b6a6faf_1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J</a:t>
            </a:r>
          </a:p>
        </p:txBody>
      </p:sp>
    </p:spTree>
    <p:extLst>
      <p:ext uri="{BB962C8B-B14F-4D97-AF65-F5344CB8AC3E}">
        <p14:creationId xmlns:p14="http://schemas.microsoft.com/office/powerpoint/2010/main" val="359263949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4e0b6a6faf_1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4e0b6a6faf_1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J</a:t>
            </a:r>
          </a:p>
        </p:txBody>
      </p:sp>
    </p:spTree>
    <p:extLst>
      <p:ext uri="{BB962C8B-B14F-4D97-AF65-F5344CB8AC3E}">
        <p14:creationId xmlns:p14="http://schemas.microsoft.com/office/powerpoint/2010/main" val="236867911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4e0b6a6faf_1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4e0b6a6faf_1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J</a:t>
            </a:r>
          </a:p>
        </p:txBody>
      </p:sp>
    </p:spTree>
    <p:extLst>
      <p:ext uri="{BB962C8B-B14F-4D97-AF65-F5344CB8AC3E}">
        <p14:creationId xmlns:p14="http://schemas.microsoft.com/office/powerpoint/2010/main" val="167210949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4e0b6a6faf_1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4e0b6a6faf_1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J</a:t>
            </a:r>
          </a:p>
        </p:txBody>
      </p:sp>
    </p:spTree>
    <p:extLst>
      <p:ext uri="{BB962C8B-B14F-4D97-AF65-F5344CB8AC3E}">
        <p14:creationId xmlns:p14="http://schemas.microsoft.com/office/powerpoint/2010/main" val="129976540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4e0b6a6faf_1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4e0b6a6faf_1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dirty="0">
                <a:solidFill>
                  <a:srgbClr val="FFFFFF"/>
                </a:solidFill>
                <a:latin typeface="Roboto Light"/>
                <a:ea typeface="Roboto Light"/>
                <a:cs typeface="Roboto Light"/>
                <a:sym typeface="Roboto Light"/>
              </a:rPr>
              <a:t>J</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dirty="0">
                <a:solidFill>
                  <a:srgbClr val="FFFFFF"/>
                </a:solidFill>
                <a:latin typeface="Roboto Light"/>
                <a:ea typeface="Roboto Light"/>
                <a:cs typeface="Roboto Light"/>
                <a:sym typeface="Roboto Light"/>
              </a:rPr>
              <a:t>Turnaround time? 2 PRs Merged Same Day Delivered.</a:t>
            </a:r>
          </a:p>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325505880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4e0b6a6faf_1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4e0b6a6faf_1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dirty="0">
                <a:solidFill>
                  <a:srgbClr val="FFFFFF"/>
                </a:solidFill>
                <a:latin typeface="Roboto Light"/>
                <a:ea typeface="Roboto Light"/>
                <a:cs typeface="Roboto Light"/>
                <a:sym typeface="Roboto Light"/>
              </a:rPr>
              <a:t>J</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dirty="0">
                <a:solidFill>
                  <a:srgbClr val="FFFFFF"/>
                </a:solidFill>
                <a:latin typeface="Roboto Light"/>
                <a:ea typeface="Roboto Light"/>
                <a:cs typeface="Roboto Light"/>
                <a:sym typeface="Roboto Light"/>
              </a:rPr>
              <a:t>Turnaround time? 2 PRs Merged Same Day Delivered.</a:t>
            </a:r>
          </a:p>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405795495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5e338a3ece_1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5e338a3ece_1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a:t>
            </a:r>
          </a:p>
        </p:txBody>
      </p:sp>
    </p:spTree>
    <p:extLst>
      <p:ext uri="{BB962C8B-B14F-4D97-AF65-F5344CB8AC3E}">
        <p14:creationId xmlns:p14="http://schemas.microsoft.com/office/powerpoint/2010/main" val="339041416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R</a:t>
            </a:r>
          </a:p>
        </p:txBody>
      </p:sp>
    </p:spTree>
    <p:extLst>
      <p:ext uri="{BB962C8B-B14F-4D97-AF65-F5344CB8AC3E}">
        <p14:creationId xmlns:p14="http://schemas.microsoft.com/office/powerpoint/2010/main" val="428105111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5e338a3ece_1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5e338a3ece_1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hlinkClick r:id="rId3"/>
              </a:rPr>
              <a:t>J</a:t>
            </a:r>
          </a:p>
          <a:p>
            <a:pPr marL="0" lvl="0" indent="0" algn="l" rtl="0">
              <a:spcBef>
                <a:spcPts val="0"/>
              </a:spcBef>
              <a:spcAft>
                <a:spcPts val="0"/>
              </a:spcAft>
              <a:buNone/>
            </a:pPr>
            <a:r>
              <a:rPr lang="en-US" dirty="0">
                <a:hlinkClick r:id="rId3"/>
              </a:rPr>
              <a:t>https://pixabay.com/illustrations/evolution-human-evolution-2780651/</a:t>
            </a:r>
            <a:endParaRPr lang="en-US" dirty="0"/>
          </a:p>
          <a:p>
            <a:pPr marL="158750" indent="0">
              <a:buNone/>
            </a:pPr>
            <a:endParaRPr lang="en-US" dirty="0"/>
          </a:p>
          <a:p>
            <a:pPr marL="158750" indent="0">
              <a:buNone/>
            </a:pPr>
            <a:r>
              <a:rPr lang="en-US" dirty="0"/>
              <a:t>https://</a:t>
            </a:r>
            <a:r>
              <a:rPr lang="en-US" dirty="0" err="1"/>
              <a:t>pixabay.com</a:t>
            </a:r>
            <a:r>
              <a:rPr lang="en-US" dirty="0"/>
              <a:t>/service/license/</a:t>
            </a:r>
          </a:p>
          <a:p>
            <a:pPr marL="158750" indent="0">
              <a:buNone/>
            </a:pPr>
            <a:r>
              <a:rPr lang="en-US" sz="1100" b="0" i="0" u="none" strike="noStrike" cap="none" dirty="0">
                <a:solidFill>
                  <a:srgbClr val="000000"/>
                </a:solidFill>
                <a:effectLst/>
                <a:latin typeface="Arial"/>
                <a:ea typeface="Arial"/>
                <a:cs typeface="Arial"/>
                <a:sym typeface="Arial"/>
              </a:rPr>
              <a:t>Free for commercial use</a:t>
            </a:r>
            <a:br>
              <a:rPr lang="en-US" dirty="0"/>
            </a:br>
            <a:r>
              <a:rPr lang="en-US" sz="1100" b="0" i="0" u="none" strike="noStrike" cap="none" dirty="0">
                <a:solidFill>
                  <a:srgbClr val="000000"/>
                </a:solidFill>
                <a:effectLst/>
                <a:latin typeface="Arial"/>
                <a:ea typeface="Arial"/>
                <a:cs typeface="Arial"/>
                <a:sym typeface="Arial"/>
              </a:rPr>
              <a:t>No attribution required</a:t>
            </a:r>
            <a:endParaRPr lang="en-US" dirty="0"/>
          </a:p>
        </p:txBody>
      </p:sp>
    </p:spTree>
    <p:extLst>
      <p:ext uri="{BB962C8B-B14F-4D97-AF65-F5344CB8AC3E}">
        <p14:creationId xmlns:p14="http://schemas.microsoft.com/office/powerpoint/2010/main" val="126313644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58379173ba_1_4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58379173ba_1_4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J</a:t>
            </a:r>
          </a:p>
          <a:p>
            <a:pPr marL="0" lvl="0" indent="0" algn="l" rtl="0">
              <a:spcBef>
                <a:spcPts val="0"/>
              </a:spcBef>
              <a:spcAft>
                <a:spcPts val="0"/>
              </a:spcAft>
              <a:buNone/>
            </a:pPr>
            <a:r>
              <a:rPr lang="en-US" dirty="0"/>
              <a:t>To answer that question, let’s skip forward to early 2018 and take a look at the first time Optum interacted with Kong (FIX WORDING)</a:t>
            </a:r>
            <a:endParaRPr dirty="0"/>
          </a:p>
        </p:txBody>
      </p:sp>
    </p:spTree>
    <p:extLst>
      <p:ext uri="{BB962C8B-B14F-4D97-AF65-F5344CB8AC3E}">
        <p14:creationId xmlns:p14="http://schemas.microsoft.com/office/powerpoint/2010/main" val="2345845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58379173ba_1_4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58379173ba_1_4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hlinkClick r:id="rId3"/>
              </a:rPr>
              <a:t>R</a:t>
            </a:r>
          </a:p>
          <a:p>
            <a:pPr marL="0" lvl="0" indent="0" algn="l" rtl="0">
              <a:spcBef>
                <a:spcPts val="0"/>
              </a:spcBef>
              <a:spcAft>
                <a:spcPts val="0"/>
              </a:spcAft>
              <a:buNone/>
            </a:pPr>
            <a:r>
              <a:rPr lang="en-US" dirty="0">
                <a:hlinkClick r:id="rId3"/>
              </a:rPr>
              <a:t>https://www.geograph.ie/photo/5107100</a:t>
            </a:r>
            <a:endParaRPr lang="en-US" dirty="0"/>
          </a:p>
          <a:p>
            <a:pPr marL="0" lvl="0" indent="0" algn="l" rtl="0">
              <a:spcBef>
                <a:spcPts val="0"/>
              </a:spcBef>
              <a:spcAft>
                <a:spcPts val="0"/>
              </a:spcAft>
              <a:buNone/>
            </a:pPr>
            <a:r>
              <a:rPr lang="en-US" dirty="0">
                <a:hlinkClick r:id="rId4"/>
              </a:rPr>
              <a:t>https://commons.wikimedia.org/wiki/File:Warrington_town_hall.jpg</a:t>
            </a: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Both Public Use Creative Commons licensed.</a:t>
            </a:r>
          </a:p>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65067780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58379173ba_1_4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58379173ba_1_4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J</a:t>
            </a:r>
          </a:p>
          <a:p>
            <a:pPr marL="0" lvl="0" indent="0" algn="l" rtl="0">
              <a:spcBef>
                <a:spcPts val="0"/>
              </a:spcBef>
              <a:spcAft>
                <a:spcPts val="0"/>
              </a:spcAft>
              <a:buNone/>
            </a:pPr>
            <a:r>
              <a:rPr lang="en-US" dirty="0"/>
              <a:t>To answer that question, let’s skip forward to early 2018 and take a look at the first time Optum interacted with Kong (FIX WORDING)</a:t>
            </a:r>
            <a:endParaRPr dirty="0"/>
          </a:p>
        </p:txBody>
      </p:sp>
    </p:spTree>
    <p:extLst>
      <p:ext uri="{BB962C8B-B14F-4D97-AF65-F5344CB8AC3E}">
        <p14:creationId xmlns:p14="http://schemas.microsoft.com/office/powerpoint/2010/main" val="394109337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5e338a3ece_1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5e338a3ece_1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J</a:t>
            </a:r>
          </a:p>
        </p:txBody>
      </p:sp>
    </p:spTree>
    <p:extLst>
      <p:ext uri="{BB962C8B-B14F-4D97-AF65-F5344CB8AC3E}">
        <p14:creationId xmlns:p14="http://schemas.microsoft.com/office/powerpoint/2010/main" val="298066917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58379173ba_1_4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58379173ba_1_4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J</a:t>
            </a:r>
          </a:p>
          <a:p>
            <a:pPr marL="0" lvl="0" indent="0" algn="l" rtl="0">
              <a:spcBef>
                <a:spcPts val="0"/>
              </a:spcBef>
              <a:spcAft>
                <a:spcPts val="0"/>
              </a:spcAft>
              <a:buNone/>
            </a:pPr>
            <a:r>
              <a:rPr lang="en-US" dirty="0"/>
              <a:t>Prometheus/Grafana automated Integrations</a:t>
            </a:r>
            <a:endParaRPr dirty="0"/>
          </a:p>
        </p:txBody>
      </p:sp>
    </p:spTree>
    <p:extLst>
      <p:ext uri="{BB962C8B-B14F-4D97-AF65-F5344CB8AC3E}">
        <p14:creationId xmlns:p14="http://schemas.microsoft.com/office/powerpoint/2010/main" val="277971829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58379173ba_1_4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58379173ba_1_4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hlinkClick r:id="rId3"/>
              </a:rPr>
              <a:t>J</a:t>
            </a:r>
          </a:p>
          <a:p>
            <a:pPr marL="0" lvl="0" indent="0" algn="l" rtl="0">
              <a:spcBef>
                <a:spcPts val="0"/>
              </a:spcBef>
              <a:spcAft>
                <a:spcPts val="0"/>
              </a:spcAft>
              <a:buNone/>
            </a:pPr>
            <a:r>
              <a:rPr lang="en-US" dirty="0">
                <a:hlinkClick r:id="rId3"/>
              </a:rPr>
              <a:t>https://pixabay.com/illustrations/road-travel-journey-asphalt-4258554/</a:t>
            </a:r>
            <a:endParaRPr lang="en-US" dirty="0"/>
          </a:p>
          <a:p>
            <a:pPr marL="0" lvl="0" indent="0" algn="l" rtl="0">
              <a:spcBef>
                <a:spcPts val="0"/>
              </a:spcBef>
              <a:spcAft>
                <a:spcPts val="0"/>
              </a:spcAft>
              <a:buNone/>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0" i="0" u="none" strike="noStrike" cap="none" dirty="0">
              <a:solidFill>
                <a:srgbClr val="000000"/>
              </a:solidFill>
              <a:effectLst/>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000000"/>
                </a:solidFill>
                <a:effectLst/>
                <a:latin typeface="Arial"/>
                <a:ea typeface="Arial"/>
                <a:cs typeface="Arial"/>
                <a:sym typeface="Arial"/>
              </a:rPr>
              <a:t>https://</a:t>
            </a:r>
            <a:r>
              <a:rPr lang="en-US" sz="1100" b="0" i="0" u="none" strike="noStrike" cap="none" dirty="0" err="1">
                <a:solidFill>
                  <a:srgbClr val="000000"/>
                </a:solidFill>
                <a:effectLst/>
                <a:latin typeface="Arial"/>
                <a:ea typeface="Arial"/>
                <a:cs typeface="Arial"/>
                <a:sym typeface="Arial"/>
              </a:rPr>
              <a:t>pixabay.com</a:t>
            </a:r>
            <a:r>
              <a:rPr lang="en-US" sz="1100" b="0" i="0" u="none" strike="noStrike" cap="none" dirty="0">
                <a:solidFill>
                  <a:srgbClr val="000000"/>
                </a:solidFill>
                <a:effectLst/>
                <a:latin typeface="Arial"/>
                <a:ea typeface="Arial"/>
                <a:cs typeface="Arial"/>
                <a:sym typeface="Arial"/>
              </a:rPr>
              <a:t>/service/license/</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000000"/>
                </a:solidFill>
                <a:effectLst/>
                <a:latin typeface="Arial"/>
                <a:ea typeface="Arial"/>
                <a:cs typeface="Arial"/>
                <a:sym typeface="Arial"/>
              </a:rPr>
              <a:t>Free for commercial use</a:t>
            </a:r>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No attribution required</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13882635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58379173ba_1_4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58379173ba_1_4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a:t>
            </a:r>
          </a:p>
          <a:p>
            <a:pPr marL="0" lvl="0" indent="0" algn="l" rtl="0">
              <a:spcBef>
                <a:spcPts val="0"/>
              </a:spcBef>
              <a:spcAft>
                <a:spcPts val="0"/>
              </a:spcAft>
              <a:buNone/>
            </a:pPr>
            <a:r>
              <a:rPr lang="en-US" dirty="0"/>
              <a:t>To answer that question, let’s skip forward to early 2018 and take a look at the first time Optum interacted with Kong (FIX WORDING)</a:t>
            </a:r>
            <a:endParaRPr dirty="0"/>
          </a:p>
        </p:txBody>
      </p:sp>
    </p:spTree>
    <p:extLst>
      <p:ext uri="{BB962C8B-B14F-4D97-AF65-F5344CB8AC3E}">
        <p14:creationId xmlns:p14="http://schemas.microsoft.com/office/powerpoint/2010/main" val="318003376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4e0b6a6faf_1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4e0b6a6faf_1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R</a:t>
            </a:r>
          </a:p>
          <a:p>
            <a:pPr marL="0" lvl="0" indent="0" algn="l" rtl="0">
              <a:spcBef>
                <a:spcPts val="0"/>
              </a:spcBef>
              <a:spcAft>
                <a:spcPts val="0"/>
              </a:spcAft>
              <a:buNone/>
            </a:pPr>
            <a:r>
              <a:rPr lang="en-US" dirty="0"/>
              <a:t>Let’s return to our original question [say subtitle], and see if; based on these and other experiences, we can come up with an answer.</a:t>
            </a:r>
          </a:p>
        </p:txBody>
      </p:sp>
    </p:spTree>
    <p:extLst>
      <p:ext uri="{BB962C8B-B14F-4D97-AF65-F5344CB8AC3E}">
        <p14:creationId xmlns:p14="http://schemas.microsoft.com/office/powerpoint/2010/main" val="355269644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58379173ba_1_4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58379173ba_1_4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R</a:t>
            </a:r>
          </a:p>
        </p:txBody>
      </p:sp>
    </p:spTree>
    <p:extLst>
      <p:ext uri="{BB962C8B-B14F-4D97-AF65-F5344CB8AC3E}">
        <p14:creationId xmlns:p14="http://schemas.microsoft.com/office/powerpoint/2010/main" val="12253548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5e338a3ece_1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5e338a3ece_1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There is no Open Source without a Community.</a:t>
            </a:r>
            <a:endParaRPr/>
          </a:p>
        </p:txBody>
      </p:sp>
    </p:spTree>
    <p:extLst>
      <p:ext uri="{BB962C8B-B14F-4D97-AF65-F5344CB8AC3E}">
        <p14:creationId xmlns:p14="http://schemas.microsoft.com/office/powerpoint/2010/main" val="39820329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5e338a3ece_1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5e338a3ece_1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a:t>
            </a:r>
          </a:p>
        </p:txBody>
      </p:sp>
    </p:spTree>
    <p:extLst>
      <p:ext uri="{BB962C8B-B14F-4D97-AF65-F5344CB8AC3E}">
        <p14:creationId xmlns:p14="http://schemas.microsoft.com/office/powerpoint/2010/main" val="37649373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J</a:t>
            </a:r>
          </a:p>
          <a:p>
            <a:pPr marL="158750" indent="0">
              <a:buNone/>
            </a:pPr>
            <a:r>
              <a:rPr lang="en-US" dirty="0">
                <a:hlinkClick r:id="rId3"/>
              </a:rPr>
              <a:t>https://pixabay.com/photos/cyber-law-legal-internet-gavel-3328371/</a:t>
            </a:r>
            <a:endParaRPr lang="en-US" dirty="0"/>
          </a:p>
          <a:p>
            <a:pPr marL="158750" indent="0">
              <a:buNone/>
            </a:pPr>
            <a:endParaRPr lang="en-US" dirty="0"/>
          </a:p>
          <a:p>
            <a:pPr marL="158750" indent="0">
              <a:buNone/>
            </a:pPr>
            <a:r>
              <a:rPr lang="en-US" dirty="0"/>
              <a:t>https://</a:t>
            </a:r>
            <a:r>
              <a:rPr lang="en-US" dirty="0" err="1"/>
              <a:t>pixabay.com</a:t>
            </a:r>
            <a:r>
              <a:rPr lang="en-US" dirty="0"/>
              <a:t>/service/license/</a:t>
            </a:r>
          </a:p>
          <a:p>
            <a:pPr marL="158750" indent="0">
              <a:buNone/>
            </a:pPr>
            <a:r>
              <a:rPr lang="en-US" sz="1050" b="0" i="0" u="none" strike="noStrike" cap="none" dirty="0">
                <a:solidFill>
                  <a:srgbClr val="000000"/>
                </a:solidFill>
                <a:effectLst/>
                <a:latin typeface="Arial"/>
                <a:ea typeface="Arial"/>
                <a:cs typeface="Arial"/>
                <a:sym typeface="Arial"/>
              </a:rPr>
              <a:t>Free for commercial use</a:t>
            </a:r>
            <a:br>
              <a:rPr lang="en-US" dirty="0"/>
            </a:br>
            <a:r>
              <a:rPr lang="en-US" sz="1050" b="0" i="0" u="none" strike="noStrike" cap="none" dirty="0">
                <a:solidFill>
                  <a:srgbClr val="000000"/>
                </a:solidFill>
                <a:effectLst/>
                <a:latin typeface="Arial"/>
                <a:ea typeface="Arial"/>
                <a:cs typeface="Arial"/>
                <a:sym typeface="Arial"/>
              </a:rPr>
              <a:t>No attribution required</a:t>
            </a:r>
            <a:endParaRPr lang="en-US" dirty="0"/>
          </a:p>
        </p:txBody>
      </p:sp>
    </p:spTree>
    <p:extLst>
      <p:ext uri="{BB962C8B-B14F-4D97-AF65-F5344CB8AC3E}">
        <p14:creationId xmlns:p14="http://schemas.microsoft.com/office/powerpoint/2010/main" val="30429491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J</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WIKI COMMONS IMAGE </a:t>
            </a:r>
            <a:r>
              <a:rPr lang="en-US" dirty="0">
                <a:hlinkClick r:id="rId3"/>
              </a:rPr>
              <a:t>https://upload.wikimedia.org/wikipedia/commons/6/6b/General6545.gif</a:t>
            </a:r>
            <a:endParaRPr lang="en-US" dirty="0"/>
          </a:p>
          <a:p>
            <a:pPr marL="158750" indent="0">
              <a:buNone/>
            </a:pPr>
            <a:endParaRPr lang="en-US" dirty="0"/>
          </a:p>
        </p:txBody>
      </p:sp>
    </p:spTree>
    <p:extLst>
      <p:ext uri="{BB962C8B-B14F-4D97-AF65-F5344CB8AC3E}">
        <p14:creationId xmlns:p14="http://schemas.microsoft.com/office/powerpoint/2010/main" val="156868940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Cover">
  <p:cSld name="CUSTOM_1">
    <p:spTree>
      <p:nvGrpSpPr>
        <p:cNvPr id="1" name="Shape 9"/>
        <p:cNvGrpSpPr/>
        <p:nvPr/>
      </p:nvGrpSpPr>
      <p:grpSpPr>
        <a:xfrm>
          <a:off x="0" y="0"/>
          <a:ext cx="0" cy="0"/>
          <a:chOff x="0" y="0"/>
          <a:chExt cx="0" cy="0"/>
        </a:xfrm>
      </p:grpSpPr>
      <p:pic>
        <p:nvPicPr>
          <p:cNvPr id="10" name="Google Shape;10;p2"/>
          <p:cNvPicPr preferRelativeResize="0"/>
          <p:nvPr/>
        </p:nvPicPr>
        <p:blipFill>
          <a:blip r:embed="rId2">
            <a:alphaModFix/>
          </a:blip>
          <a:stretch>
            <a:fillRect/>
          </a:stretch>
        </p:blipFill>
        <p:spPr>
          <a:xfrm>
            <a:off x="6" y="0"/>
            <a:ext cx="9139940" cy="5143501"/>
          </a:xfrm>
          <a:prstGeom prst="rect">
            <a:avLst/>
          </a:prstGeom>
          <a:noFill/>
          <a:ln>
            <a:noFill/>
          </a:ln>
        </p:spPr>
      </p:pic>
      <p:grpSp>
        <p:nvGrpSpPr>
          <p:cNvPr id="11" name="Google Shape;11;p2"/>
          <p:cNvGrpSpPr/>
          <p:nvPr/>
        </p:nvGrpSpPr>
        <p:grpSpPr>
          <a:xfrm rot="5400000">
            <a:off x="2472247" y="-2472017"/>
            <a:ext cx="4197744" cy="9141792"/>
            <a:chOff x="0" y="575"/>
            <a:chExt cx="6477000" cy="4659900"/>
          </a:xfrm>
        </p:grpSpPr>
        <p:sp>
          <p:nvSpPr>
            <p:cNvPr id="12" name="Google Shape;12;p2"/>
            <p:cNvSpPr/>
            <p:nvPr/>
          </p:nvSpPr>
          <p:spPr>
            <a:xfrm rot="-5400000">
              <a:off x="908550" y="-907975"/>
              <a:ext cx="4659900" cy="6477000"/>
            </a:xfrm>
            <a:prstGeom prst="rect">
              <a:avLst/>
            </a:prstGeom>
            <a:gradFill>
              <a:gsLst>
                <a:gs pos="0">
                  <a:srgbClr val="021524"/>
                </a:gs>
                <a:gs pos="100000">
                  <a:srgbClr val="010F1E">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5400000">
              <a:off x="908550" y="-907975"/>
              <a:ext cx="4659900" cy="6477000"/>
            </a:xfrm>
            <a:prstGeom prst="rect">
              <a:avLst/>
            </a:prstGeom>
            <a:gradFill>
              <a:gsLst>
                <a:gs pos="0">
                  <a:srgbClr val="021524"/>
                </a:gs>
                <a:gs pos="100000">
                  <a:srgbClr val="010F1E">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enter - Summit">
  <p:cSld name="CUSTOM_2_1_2_1_1">
    <p:spTree>
      <p:nvGrpSpPr>
        <p:cNvPr id="1" name="Shape 44"/>
        <p:cNvGrpSpPr/>
        <p:nvPr/>
      </p:nvGrpSpPr>
      <p:grpSpPr>
        <a:xfrm>
          <a:off x="0" y="0"/>
          <a:ext cx="0" cy="0"/>
          <a:chOff x="0" y="0"/>
          <a:chExt cx="0" cy="0"/>
        </a:xfrm>
      </p:grpSpPr>
      <p:pic>
        <p:nvPicPr>
          <p:cNvPr id="45" name="Google Shape;45;p11"/>
          <p:cNvPicPr preferRelativeResize="0"/>
          <p:nvPr/>
        </p:nvPicPr>
        <p:blipFill>
          <a:blip r:embed="rId2">
            <a:alphaModFix/>
          </a:blip>
          <a:stretch>
            <a:fillRect/>
          </a:stretch>
        </p:blipFill>
        <p:spPr>
          <a:xfrm>
            <a:off x="2031" y="0"/>
            <a:ext cx="9139940" cy="5143501"/>
          </a:xfrm>
          <a:prstGeom prst="rect">
            <a:avLst/>
          </a:prstGeom>
          <a:noFill/>
          <a:ln>
            <a:noFill/>
          </a:ln>
        </p:spPr>
      </p:pic>
      <p:sp>
        <p:nvSpPr>
          <p:cNvPr id="46" name="Google Shape;46;p11"/>
          <p:cNvSpPr/>
          <p:nvPr/>
        </p:nvSpPr>
        <p:spPr>
          <a:xfrm>
            <a:off x="693875" y="605575"/>
            <a:ext cx="7694400" cy="4075800"/>
          </a:xfrm>
          <a:prstGeom prst="rect">
            <a:avLst/>
          </a:prstGeom>
          <a:solidFill>
            <a:srgbClr val="021524"/>
          </a:solidFill>
          <a:ln w="9525" cap="flat" cmpd="sng">
            <a:solidFill>
              <a:srgbClr val="4051D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21524"/>
              </a:solidFil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enter - Summit 2">
  <p:cSld name="CUSTOM_2_1_2_1_1_3">
    <p:spTree>
      <p:nvGrpSpPr>
        <p:cNvPr id="1" name="Shape 47"/>
        <p:cNvGrpSpPr/>
        <p:nvPr/>
      </p:nvGrpSpPr>
      <p:grpSpPr>
        <a:xfrm>
          <a:off x="0" y="0"/>
          <a:ext cx="0" cy="0"/>
          <a:chOff x="0" y="0"/>
          <a:chExt cx="0" cy="0"/>
        </a:xfrm>
      </p:grpSpPr>
      <p:pic>
        <p:nvPicPr>
          <p:cNvPr id="48" name="Google Shape;48;p12"/>
          <p:cNvPicPr preferRelativeResize="0"/>
          <p:nvPr/>
        </p:nvPicPr>
        <p:blipFill>
          <a:blip r:embed="rId2">
            <a:alphaModFix/>
          </a:blip>
          <a:stretch>
            <a:fillRect/>
          </a:stretch>
        </p:blipFill>
        <p:spPr>
          <a:xfrm>
            <a:off x="2031" y="0"/>
            <a:ext cx="9139940" cy="5143501"/>
          </a:xfrm>
          <a:prstGeom prst="rect">
            <a:avLst/>
          </a:prstGeom>
          <a:noFill/>
          <a:ln>
            <a:noFill/>
          </a:ln>
        </p:spPr>
      </p:pic>
      <p:grpSp>
        <p:nvGrpSpPr>
          <p:cNvPr id="49" name="Google Shape;49;p12"/>
          <p:cNvGrpSpPr/>
          <p:nvPr/>
        </p:nvGrpSpPr>
        <p:grpSpPr>
          <a:xfrm>
            <a:off x="0" y="-50"/>
            <a:ext cx="8252993" cy="5143598"/>
            <a:chOff x="0" y="575"/>
            <a:chExt cx="6477000" cy="4659900"/>
          </a:xfrm>
        </p:grpSpPr>
        <p:sp>
          <p:nvSpPr>
            <p:cNvPr id="50" name="Google Shape;50;p12"/>
            <p:cNvSpPr/>
            <p:nvPr/>
          </p:nvSpPr>
          <p:spPr>
            <a:xfrm rot="-5400000">
              <a:off x="908550" y="-907975"/>
              <a:ext cx="4659900" cy="6477000"/>
            </a:xfrm>
            <a:prstGeom prst="rect">
              <a:avLst/>
            </a:prstGeom>
            <a:gradFill>
              <a:gsLst>
                <a:gs pos="0">
                  <a:srgbClr val="021524"/>
                </a:gs>
                <a:gs pos="100000">
                  <a:srgbClr val="010F1E">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12"/>
            <p:cNvSpPr/>
            <p:nvPr/>
          </p:nvSpPr>
          <p:spPr>
            <a:xfrm rot="-5400000">
              <a:off x="908550" y="-907975"/>
              <a:ext cx="4659900" cy="6477000"/>
            </a:xfrm>
            <a:prstGeom prst="rect">
              <a:avLst/>
            </a:prstGeom>
            <a:gradFill>
              <a:gsLst>
                <a:gs pos="0">
                  <a:srgbClr val="021524"/>
                </a:gs>
                <a:gs pos="100000">
                  <a:srgbClr val="010F1E">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enter - Summit 1">
  <p:cSld name="CUSTOM_2_1_2_1_1_2">
    <p:spTree>
      <p:nvGrpSpPr>
        <p:cNvPr id="1" name="Shape 52"/>
        <p:cNvGrpSpPr/>
        <p:nvPr/>
      </p:nvGrpSpPr>
      <p:grpSpPr>
        <a:xfrm>
          <a:off x="0" y="0"/>
          <a:ext cx="0" cy="0"/>
          <a:chOff x="0" y="0"/>
          <a:chExt cx="0" cy="0"/>
        </a:xfrm>
      </p:grpSpPr>
      <p:pic>
        <p:nvPicPr>
          <p:cNvPr id="53" name="Google Shape;53;p13"/>
          <p:cNvPicPr preferRelativeResize="0"/>
          <p:nvPr/>
        </p:nvPicPr>
        <p:blipFill>
          <a:blip r:embed="rId2">
            <a:alphaModFix/>
          </a:blip>
          <a:stretch>
            <a:fillRect/>
          </a:stretch>
        </p:blipFill>
        <p:spPr>
          <a:xfrm>
            <a:off x="1" y="0"/>
            <a:ext cx="9143999" cy="5143500"/>
          </a:xfrm>
          <a:prstGeom prst="rect">
            <a:avLst/>
          </a:prstGeom>
          <a:noFill/>
          <a:ln>
            <a:noFill/>
          </a:ln>
        </p:spPr>
      </p:pic>
      <p:sp>
        <p:nvSpPr>
          <p:cNvPr id="54" name="Google Shape;54;p13"/>
          <p:cNvSpPr/>
          <p:nvPr/>
        </p:nvSpPr>
        <p:spPr>
          <a:xfrm>
            <a:off x="693875" y="605575"/>
            <a:ext cx="7694400" cy="4075800"/>
          </a:xfrm>
          <a:prstGeom prst="rect">
            <a:avLst/>
          </a:prstGeom>
          <a:solidFill>
            <a:srgbClr val="021524"/>
          </a:solidFill>
          <a:ln w="9525" cap="flat" cmpd="sng">
            <a:solidFill>
              <a:srgbClr val="4051D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21524"/>
              </a:solidFil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enter - Summit 1 1">
  <p:cSld name="CUSTOM_2_1_2_1_1_2_1">
    <p:spTree>
      <p:nvGrpSpPr>
        <p:cNvPr id="1" name="Shape 60"/>
        <p:cNvGrpSpPr/>
        <p:nvPr/>
      </p:nvGrpSpPr>
      <p:grpSpPr>
        <a:xfrm>
          <a:off x="0" y="0"/>
          <a:ext cx="0" cy="0"/>
          <a:chOff x="0" y="0"/>
          <a:chExt cx="0" cy="0"/>
        </a:xfrm>
      </p:grpSpPr>
      <p:pic>
        <p:nvPicPr>
          <p:cNvPr id="61" name="Google Shape;61;p15"/>
          <p:cNvPicPr preferRelativeResize="0"/>
          <p:nvPr/>
        </p:nvPicPr>
        <p:blipFill>
          <a:blip r:embed="rId2">
            <a:alphaModFix/>
          </a:blip>
          <a:stretch>
            <a:fillRect/>
          </a:stretch>
        </p:blipFill>
        <p:spPr>
          <a:xfrm>
            <a:off x="1" y="0"/>
            <a:ext cx="9143999" cy="5143500"/>
          </a:xfrm>
          <a:prstGeom prst="rect">
            <a:avLst/>
          </a:prstGeom>
          <a:noFill/>
          <a:ln>
            <a:noFill/>
          </a:ln>
        </p:spPr>
      </p:pic>
      <p:sp>
        <p:nvSpPr>
          <p:cNvPr id="62" name="Google Shape;62;p15"/>
          <p:cNvSpPr/>
          <p:nvPr/>
        </p:nvSpPr>
        <p:spPr>
          <a:xfrm>
            <a:off x="532400" y="542700"/>
            <a:ext cx="8079000" cy="4170900"/>
          </a:xfrm>
          <a:prstGeom prst="rect">
            <a:avLst/>
          </a:prstGeom>
          <a:solidFill>
            <a:srgbClr val="021524"/>
          </a:solidFill>
          <a:ln w="9525" cap="flat" cmpd="sng">
            <a:solidFill>
              <a:srgbClr val="4051D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21524"/>
              </a:solidFil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enter - Summit 1 1 1 1">
  <p:cSld name="CUSTOM_2_1_2_1_1_2_1_1_1">
    <p:spTree>
      <p:nvGrpSpPr>
        <p:cNvPr id="1" name="Shape 65"/>
        <p:cNvGrpSpPr/>
        <p:nvPr/>
      </p:nvGrpSpPr>
      <p:grpSpPr>
        <a:xfrm>
          <a:off x="0" y="0"/>
          <a:ext cx="0" cy="0"/>
          <a:chOff x="0" y="0"/>
          <a:chExt cx="0" cy="0"/>
        </a:xfrm>
      </p:grpSpPr>
      <p:pic>
        <p:nvPicPr>
          <p:cNvPr id="66" name="Google Shape;66;p17"/>
          <p:cNvPicPr preferRelativeResize="0"/>
          <p:nvPr/>
        </p:nvPicPr>
        <p:blipFill>
          <a:blip r:embed="rId2">
            <a:alphaModFix/>
          </a:blip>
          <a:stretch>
            <a:fillRect/>
          </a:stretch>
        </p:blipFill>
        <p:spPr>
          <a:xfrm>
            <a:off x="2031" y="25"/>
            <a:ext cx="9139940" cy="5143501"/>
          </a:xfrm>
          <a:prstGeom prst="rect">
            <a:avLst/>
          </a:prstGeom>
          <a:noFill/>
          <a:ln>
            <a:noFill/>
          </a:ln>
        </p:spPr>
      </p:pic>
      <p:sp>
        <p:nvSpPr>
          <p:cNvPr id="67" name="Google Shape;67;p17"/>
          <p:cNvSpPr/>
          <p:nvPr/>
        </p:nvSpPr>
        <p:spPr>
          <a:xfrm>
            <a:off x="693875" y="605575"/>
            <a:ext cx="7694400" cy="4075800"/>
          </a:xfrm>
          <a:prstGeom prst="rect">
            <a:avLst/>
          </a:prstGeom>
          <a:solidFill>
            <a:srgbClr val="021524"/>
          </a:solidFill>
          <a:ln w="9525" cap="flat" cmpd="sng">
            <a:solidFill>
              <a:srgbClr val="4051D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21524"/>
              </a:solidFil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lank 1" type="blank">
  <p:cSld name="BLANK">
    <p:spTree>
      <p:nvGrpSpPr>
        <p:cNvPr id="1" name="Shape 70"/>
        <p:cNvGrpSpPr/>
        <p:nvPr/>
      </p:nvGrpSpPr>
      <p:grpSpPr>
        <a:xfrm>
          <a:off x="0" y="0"/>
          <a:ext cx="0" cy="0"/>
          <a:chOff x="0" y="0"/>
          <a:chExt cx="0" cy="0"/>
        </a:xfrm>
      </p:grpSpPr>
      <p:sp>
        <p:nvSpPr>
          <p:cNvPr id="71" name="Google Shape;71;p19"/>
          <p:cNvSpPr txBox="1">
            <a:spLocks noGrp="1"/>
          </p:cNvSpPr>
          <p:nvPr>
            <p:ph type="sldNum" idx="12"/>
          </p:nvPr>
        </p:nvSpPr>
        <p:spPr>
          <a:xfrm>
            <a:off x="8556791" y="474985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Points">
  <p:cSld name="Points">
    <p:spTree>
      <p:nvGrpSpPr>
        <p:cNvPr id="1" name="Shape 55"/>
        <p:cNvGrpSpPr/>
        <p:nvPr/>
      </p:nvGrpSpPr>
      <p:grpSpPr>
        <a:xfrm>
          <a:off x="0" y="0"/>
          <a:ext cx="0" cy="0"/>
          <a:chOff x="0" y="0"/>
          <a:chExt cx="0" cy="0"/>
        </a:xfrm>
      </p:grpSpPr>
      <p:pic>
        <p:nvPicPr>
          <p:cNvPr id="56" name="Google Shape;56;p14"/>
          <p:cNvPicPr preferRelativeResize="0"/>
          <p:nvPr/>
        </p:nvPicPr>
        <p:blipFill>
          <a:blip r:embed="rId2">
            <a:alphaModFix/>
          </a:blip>
          <a:stretch>
            <a:fillRect/>
          </a:stretch>
        </p:blipFill>
        <p:spPr>
          <a:xfrm>
            <a:off x="2031" y="0"/>
            <a:ext cx="9139940" cy="5143501"/>
          </a:xfrm>
          <a:prstGeom prst="rect">
            <a:avLst/>
          </a:prstGeom>
          <a:noFill/>
          <a:ln>
            <a:noFill/>
          </a:ln>
        </p:spPr>
      </p:pic>
      <p:sp>
        <p:nvSpPr>
          <p:cNvPr id="57" name="Google Shape;57;p14"/>
          <p:cNvSpPr/>
          <p:nvPr/>
        </p:nvSpPr>
        <p:spPr>
          <a:xfrm rot="5400000">
            <a:off x="2804100" y="-1196400"/>
            <a:ext cx="5143500" cy="7536300"/>
          </a:xfrm>
          <a:prstGeom prst="rect">
            <a:avLst/>
          </a:prstGeom>
          <a:gradFill>
            <a:gsLst>
              <a:gs pos="0">
                <a:srgbClr val="021524"/>
              </a:gs>
              <a:gs pos="100000">
                <a:srgbClr val="010F1E">
                  <a:alpha val="0"/>
                </a:srgbClr>
              </a:gs>
            </a:gsLst>
            <a:lin ang="5400700" scaled="0"/>
          </a:gra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14"/>
          <p:cNvSpPr/>
          <p:nvPr/>
        </p:nvSpPr>
        <p:spPr>
          <a:xfrm rot="5400000">
            <a:off x="3546450" y="-454050"/>
            <a:ext cx="5143500" cy="6051600"/>
          </a:xfrm>
          <a:prstGeom prst="rect">
            <a:avLst/>
          </a:prstGeom>
          <a:gradFill>
            <a:gsLst>
              <a:gs pos="0">
                <a:srgbClr val="021524"/>
              </a:gs>
              <a:gs pos="100000">
                <a:srgbClr val="010F1E">
                  <a:alpha val="0"/>
                </a:srgbClr>
              </a:gs>
            </a:gsLst>
            <a:lin ang="5400700" scaled="0"/>
          </a:gra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14"/>
          <p:cNvSpPr/>
          <p:nvPr/>
        </p:nvSpPr>
        <p:spPr>
          <a:xfrm>
            <a:off x="1407250" y="1878600"/>
            <a:ext cx="936000" cy="1386300"/>
          </a:xfrm>
          <a:prstGeom prst="roundRect">
            <a:avLst>
              <a:gd name="adj" fmla="val 4761"/>
            </a:avLst>
          </a:prstGeom>
          <a:solidFill>
            <a:srgbClr val="021524"/>
          </a:solidFill>
          <a:ln w="9525" cap="flat" cmpd="sng">
            <a:solidFill>
              <a:srgbClr val="4051D8"/>
            </a:solidFill>
            <a:prstDash val="solid"/>
            <a:round/>
            <a:headEnd type="none" w="sm" len="sm"/>
            <a:tailEnd type="none" w="sm" len="sm"/>
          </a:ln>
          <a:effectLst>
            <a:outerShdw blurRad="228600" dist="123825" dir="5400000" algn="bl" rotWithShape="0">
              <a:srgbClr val="021524"/>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667871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over 1">
  <p:cSld name="CUSTOM_1_1">
    <p:spTree>
      <p:nvGrpSpPr>
        <p:cNvPr id="1" name="Shape 14"/>
        <p:cNvGrpSpPr/>
        <p:nvPr/>
      </p:nvGrpSpPr>
      <p:grpSpPr>
        <a:xfrm>
          <a:off x="0" y="0"/>
          <a:ext cx="0" cy="0"/>
          <a:chOff x="0" y="0"/>
          <a:chExt cx="0" cy="0"/>
        </a:xfrm>
      </p:grpSpPr>
      <p:pic>
        <p:nvPicPr>
          <p:cNvPr id="15" name="Google Shape;15;p3"/>
          <p:cNvPicPr preferRelativeResize="0"/>
          <p:nvPr/>
        </p:nvPicPr>
        <p:blipFill>
          <a:blip r:embed="rId2">
            <a:alphaModFix/>
          </a:blip>
          <a:stretch>
            <a:fillRect/>
          </a:stretch>
        </p:blipFill>
        <p:spPr>
          <a:xfrm>
            <a:off x="2031" y="0"/>
            <a:ext cx="9139940" cy="5143501"/>
          </a:xfrm>
          <a:prstGeom prst="rect">
            <a:avLst/>
          </a:prstGeom>
          <a:noFill/>
          <a:ln>
            <a:noFill/>
          </a:ln>
        </p:spPr>
      </p:pic>
      <p:grpSp>
        <p:nvGrpSpPr>
          <p:cNvPr id="16" name="Google Shape;16;p3"/>
          <p:cNvGrpSpPr/>
          <p:nvPr/>
        </p:nvGrpSpPr>
        <p:grpSpPr>
          <a:xfrm>
            <a:off x="0" y="-50"/>
            <a:ext cx="6149911" cy="5143598"/>
            <a:chOff x="0" y="575"/>
            <a:chExt cx="6477000" cy="4659900"/>
          </a:xfrm>
        </p:grpSpPr>
        <p:sp>
          <p:nvSpPr>
            <p:cNvPr id="17" name="Google Shape;17;p3"/>
            <p:cNvSpPr/>
            <p:nvPr/>
          </p:nvSpPr>
          <p:spPr>
            <a:xfrm rot="-5400000">
              <a:off x="908550" y="-907975"/>
              <a:ext cx="4659900" cy="6477000"/>
            </a:xfrm>
            <a:prstGeom prst="rect">
              <a:avLst/>
            </a:prstGeom>
            <a:gradFill>
              <a:gsLst>
                <a:gs pos="0">
                  <a:srgbClr val="021524"/>
                </a:gs>
                <a:gs pos="100000">
                  <a:srgbClr val="010F1E">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3"/>
            <p:cNvSpPr/>
            <p:nvPr/>
          </p:nvSpPr>
          <p:spPr>
            <a:xfrm rot="-5400000">
              <a:off x="908550" y="-907975"/>
              <a:ext cx="4659900" cy="6477000"/>
            </a:xfrm>
            <a:prstGeom prst="rect">
              <a:avLst/>
            </a:prstGeom>
            <a:gradFill>
              <a:gsLst>
                <a:gs pos="0">
                  <a:srgbClr val="021524"/>
                </a:gs>
                <a:gs pos="100000">
                  <a:srgbClr val="010F1E">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p:cSld name="CUSTOM">
    <p:spTree>
      <p:nvGrpSpPr>
        <p:cNvPr id="1" name="Shape 19"/>
        <p:cNvGrpSpPr/>
        <p:nvPr/>
      </p:nvGrpSpPr>
      <p:grpSpPr>
        <a:xfrm>
          <a:off x="0" y="0"/>
          <a:ext cx="0" cy="0"/>
          <a:chOff x="0" y="0"/>
          <a:chExt cx="0" cy="0"/>
        </a:xfrm>
      </p:grpSpPr>
      <p:sp>
        <p:nvSpPr>
          <p:cNvPr id="20" name="Google Shape;20;p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sz="1300">
                <a:solidFill>
                  <a:schemeClr val="tx1"/>
                </a:solidFill>
                <a:latin typeface="Arial"/>
                <a:ea typeface="Arial"/>
                <a:cs typeface="Arial"/>
                <a:sym typeface="Arial"/>
              </a:defRPr>
            </a:lvl1pPr>
            <a:lvl2pPr lvl="1" rtl="0">
              <a:buNone/>
              <a:defRPr sz="1300">
                <a:solidFill>
                  <a:schemeClr val="tx1"/>
                </a:solidFill>
                <a:latin typeface="Arial"/>
                <a:ea typeface="Arial"/>
                <a:cs typeface="Arial"/>
                <a:sym typeface="Arial"/>
              </a:defRPr>
            </a:lvl2pPr>
            <a:lvl3pPr lvl="2" rtl="0">
              <a:buNone/>
              <a:defRPr sz="1300">
                <a:solidFill>
                  <a:schemeClr val="tx1"/>
                </a:solidFill>
                <a:latin typeface="Arial"/>
                <a:ea typeface="Arial"/>
                <a:cs typeface="Arial"/>
                <a:sym typeface="Arial"/>
              </a:defRPr>
            </a:lvl3pPr>
            <a:lvl4pPr lvl="3" rtl="0">
              <a:buNone/>
              <a:defRPr sz="1300">
                <a:solidFill>
                  <a:schemeClr val="tx1"/>
                </a:solidFill>
                <a:latin typeface="Arial"/>
                <a:ea typeface="Arial"/>
                <a:cs typeface="Arial"/>
                <a:sym typeface="Arial"/>
              </a:defRPr>
            </a:lvl4pPr>
            <a:lvl5pPr lvl="4" rtl="0">
              <a:buNone/>
              <a:defRPr sz="1300">
                <a:solidFill>
                  <a:schemeClr val="tx1"/>
                </a:solidFill>
                <a:latin typeface="Arial"/>
                <a:ea typeface="Arial"/>
                <a:cs typeface="Arial"/>
                <a:sym typeface="Arial"/>
              </a:defRPr>
            </a:lvl5pPr>
            <a:lvl6pPr lvl="5" rtl="0">
              <a:buNone/>
              <a:defRPr sz="1300">
                <a:solidFill>
                  <a:schemeClr val="tx1"/>
                </a:solidFill>
                <a:latin typeface="Arial"/>
                <a:ea typeface="Arial"/>
                <a:cs typeface="Arial"/>
                <a:sym typeface="Arial"/>
              </a:defRPr>
            </a:lvl6pPr>
            <a:lvl7pPr lvl="6" rtl="0">
              <a:buNone/>
              <a:defRPr sz="1300">
                <a:solidFill>
                  <a:schemeClr val="tx1"/>
                </a:solidFill>
                <a:latin typeface="Arial"/>
                <a:ea typeface="Arial"/>
                <a:cs typeface="Arial"/>
                <a:sym typeface="Arial"/>
              </a:defRPr>
            </a:lvl7pPr>
            <a:lvl8pPr lvl="7" rtl="0">
              <a:buNone/>
              <a:defRPr sz="1300">
                <a:solidFill>
                  <a:schemeClr val="tx1"/>
                </a:solidFill>
                <a:latin typeface="Arial"/>
                <a:ea typeface="Arial"/>
                <a:cs typeface="Arial"/>
                <a:sym typeface="Arial"/>
              </a:defRPr>
            </a:lvl8pPr>
            <a:lvl9pPr lvl="8" rtl="0">
              <a:buNone/>
              <a:defRPr sz="1300">
                <a:solidFill>
                  <a:schemeClr val="tx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pic>
        <p:nvPicPr>
          <p:cNvPr id="21" name="Google Shape;21;p4"/>
          <p:cNvPicPr preferRelativeResize="0"/>
          <p:nvPr/>
        </p:nvPicPr>
        <p:blipFill>
          <a:blip r:embed="rId2">
            <a:alphaModFix/>
          </a:blip>
          <a:stretch>
            <a:fillRect/>
          </a:stretch>
        </p:blipFill>
        <p:spPr>
          <a:xfrm>
            <a:off x="1" y="0"/>
            <a:ext cx="9144000" cy="5145769"/>
          </a:xfrm>
          <a:prstGeom prst="rect">
            <a:avLst/>
          </a:prstGeom>
          <a:noFill/>
          <a:ln>
            <a:noFill/>
          </a:ln>
        </p:spPr>
      </p:pic>
      <p:grpSp>
        <p:nvGrpSpPr>
          <p:cNvPr id="22" name="Google Shape;22;p4"/>
          <p:cNvGrpSpPr/>
          <p:nvPr/>
        </p:nvGrpSpPr>
        <p:grpSpPr>
          <a:xfrm>
            <a:off x="0" y="-50"/>
            <a:ext cx="8560651" cy="5143598"/>
            <a:chOff x="0" y="575"/>
            <a:chExt cx="6477000" cy="4659900"/>
          </a:xfrm>
        </p:grpSpPr>
        <p:sp>
          <p:nvSpPr>
            <p:cNvPr id="23" name="Google Shape;23;p4"/>
            <p:cNvSpPr/>
            <p:nvPr/>
          </p:nvSpPr>
          <p:spPr>
            <a:xfrm rot="-5400000">
              <a:off x="908550" y="-907975"/>
              <a:ext cx="4659900" cy="6477000"/>
            </a:xfrm>
            <a:prstGeom prst="rect">
              <a:avLst/>
            </a:prstGeom>
            <a:gradFill>
              <a:gsLst>
                <a:gs pos="0">
                  <a:srgbClr val="021524"/>
                </a:gs>
                <a:gs pos="100000">
                  <a:srgbClr val="010F1E">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4"/>
            <p:cNvSpPr/>
            <p:nvPr/>
          </p:nvSpPr>
          <p:spPr>
            <a:xfrm rot="-5400000">
              <a:off x="908550" y="-907975"/>
              <a:ext cx="4659900" cy="6477000"/>
            </a:xfrm>
            <a:prstGeom prst="rect">
              <a:avLst/>
            </a:prstGeom>
            <a:gradFill>
              <a:gsLst>
                <a:gs pos="0">
                  <a:srgbClr val="021524"/>
                </a:gs>
                <a:gs pos="100000">
                  <a:srgbClr val="010F1E">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ustom Layout 1">
  <p:cSld name="CUSTOM_5">
    <p:spTree>
      <p:nvGrpSpPr>
        <p:cNvPr id="1" name="Shape 25"/>
        <p:cNvGrpSpPr/>
        <p:nvPr/>
      </p:nvGrpSpPr>
      <p:grpSpPr>
        <a:xfrm>
          <a:off x="0" y="0"/>
          <a:ext cx="0" cy="0"/>
          <a:chOff x="0" y="0"/>
          <a:chExt cx="0" cy="0"/>
        </a:xfrm>
      </p:grpSpPr>
      <p:pic>
        <p:nvPicPr>
          <p:cNvPr id="26" name="Google Shape;26;p5"/>
          <p:cNvPicPr preferRelativeResize="0"/>
          <p:nvPr/>
        </p:nvPicPr>
        <p:blipFill>
          <a:blip r:embed="rId2">
            <a:alphaModFix/>
          </a:blip>
          <a:stretch>
            <a:fillRect/>
          </a:stretch>
        </p:blipFill>
        <p:spPr>
          <a:xfrm>
            <a:off x="0" y="0"/>
            <a:ext cx="9144000" cy="5145792"/>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ustom Layout 1 2">
  <p:cSld name="CUSTOM_5_2">
    <p:spTree>
      <p:nvGrpSpPr>
        <p:cNvPr id="1" name="Shape 27"/>
        <p:cNvGrpSpPr/>
        <p:nvPr/>
      </p:nvGrpSpPr>
      <p:grpSpPr>
        <a:xfrm>
          <a:off x="0" y="0"/>
          <a:ext cx="0" cy="0"/>
          <a:chOff x="0" y="0"/>
          <a:chExt cx="0" cy="0"/>
        </a:xfrm>
      </p:grpSpPr>
      <p:pic>
        <p:nvPicPr>
          <p:cNvPr id="28" name="Google Shape;28;p6"/>
          <p:cNvPicPr preferRelativeResize="0"/>
          <p:nvPr/>
        </p:nvPicPr>
        <p:blipFill>
          <a:blip r:embed="rId2">
            <a:alphaModFix/>
          </a:blip>
          <a:stretch>
            <a:fillRect/>
          </a:stretch>
        </p:blipFill>
        <p:spPr>
          <a:xfrm>
            <a:off x="2031" y="0"/>
            <a:ext cx="9139940" cy="5143501"/>
          </a:xfrm>
          <a:prstGeom prst="rect">
            <a:avLst/>
          </a:prstGeom>
          <a:noFill/>
          <a:ln>
            <a:noFill/>
          </a:ln>
        </p:spPr>
      </p:pic>
      <p:sp>
        <p:nvSpPr>
          <p:cNvPr id="29" name="Google Shape;29;p6"/>
          <p:cNvSpPr/>
          <p:nvPr/>
        </p:nvSpPr>
        <p:spPr>
          <a:xfrm>
            <a:off x="895950" y="1704900"/>
            <a:ext cx="7352100" cy="1733700"/>
          </a:xfrm>
          <a:prstGeom prst="rect">
            <a:avLst/>
          </a:prstGeom>
          <a:solidFill>
            <a:srgbClr val="021524"/>
          </a:solidFill>
          <a:ln w="9525" cap="flat" cmpd="sng">
            <a:solidFill>
              <a:srgbClr val="4051D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21524"/>
              </a:solidFil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ustom Layout 1 2 1">
  <p:cSld name="CUSTOM_5_2_1">
    <p:spTree>
      <p:nvGrpSpPr>
        <p:cNvPr id="1" name="Shape 30"/>
        <p:cNvGrpSpPr/>
        <p:nvPr/>
      </p:nvGrpSpPr>
      <p:grpSpPr>
        <a:xfrm>
          <a:off x="0" y="0"/>
          <a:ext cx="0" cy="0"/>
          <a:chOff x="0" y="0"/>
          <a:chExt cx="0" cy="0"/>
        </a:xfrm>
      </p:grpSpPr>
      <p:pic>
        <p:nvPicPr>
          <p:cNvPr id="31" name="Google Shape;31;p7"/>
          <p:cNvPicPr preferRelativeResize="0"/>
          <p:nvPr/>
        </p:nvPicPr>
        <p:blipFill>
          <a:blip r:embed="rId2">
            <a:alphaModFix/>
          </a:blip>
          <a:stretch>
            <a:fillRect/>
          </a:stretch>
        </p:blipFill>
        <p:spPr>
          <a:xfrm>
            <a:off x="2031" y="0"/>
            <a:ext cx="9139940" cy="5143501"/>
          </a:xfrm>
          <a:prstGeom prst="rect">
            <a:avLst/>
          </a:prstGeom>
          <a:noFill/>
          <a:ln>
            <a:noFill/>
          </a:ln>
        </p:spPr>
      </p:pic>
      <p:sp>
        <p:nvSpPr>
          <p:cNvPr id="32" name="Google Shape;32;p7"/>
          <p:cNvSpPr/>
          <p:nvPr/>
        </p:nvSpPr>
        <p:spPr>
          <a:xfrm>
            <a:off x="895950" y="527350"/>
            <a:ext cx="7352100" cy="4088700"/>
          </a:xfrm>
          <a:prstGeom prst="rect">
            <a:avLst/>
          </a:prstGeom>
          <a:solidFill>
            <a:srgbClr val="021524"/>
          </a:solidFill>
          <a:ln w="9525" cap="flat" cmpd="sng">
            <a:solidFill>
              <a:srgbClr val="4051D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21524"/>
              </a:solidFil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ustom Layout 1 1">
  <p:cSld name="CUSTOM_5_1">
    <p:spTree>
      <p:nvGrpSpPr>
        <p:cNvPr id="1" name="Shape 33"/>
        <p:cNvGrpSpPr/>
        <p:nvPr/>
      </p:nvGrpSpPr>
      <p:grpSpPr>
        <a:xfrm>
          <a:off x="0" y="0"/>
          <a:ext cx="0" cy="0"/>
          <a:chOff x="0" y="0"/>
          <a:chExt cx="0" cy="0"/>
        </a:xfrm>
      </p:grpSpPr>
      <p:pic>
        <p:nvPicPr>
          <p:cNvPr id="34" name="Google Shape;34;p8"/>
          <p:cNvPicPr preferRelativeResize="0"/>
          <p:nvPr/>
        </p:nvPicPr>
        <p:blipFill>
          <a:blip r:embed="rId2">
            <a:alphaModFix/>
          </a:blip>
          <a:stretch>
            <a:fillRect/>
          </a:stretch>
        </p:blipFill>
        <p:spPr>
          <a:xfrm>
            <a:off x="0" y="0"/>
            <a:ext cx="9144000" cy="5145792"/>
          </a:xfrm>
          <a:prstGeom prst="rect">
            <a:avLst/>
          </a:prstGeom>
          <a:noFill/>
          <a:ln>
            <a:noFill/>
          </a:ln>
        </p:spPr>
      </p:pic>
      <p:grpSp>
        <p:nvGrpSpPr>
          <p:cNvPr id="35" name="Google Shape;35;p8"/>
          <p:cNvGrpSpPr/>
          <p:nvPr/>
        </p:nvGrpSpPr>
        <p:grpSpPr>
          <a:xfrm rot="5400000">
            <a:off x="2473122" y="-2472017"/>
            <a:ext cx="4197744" cy="9141792"/>
            <a:chOff x="0" y="575"/>
            <a:chExt cx="6477000" cy="4659900"/>
          </a:xfrm>
        </p:grpSpPr>
        <p:sp>
          <p:nvSpPr>
            <p:cNvPr id="36" name="Google Shape;36;p8"/>
            <p:cNvSpPr/>
            <p:nvPr/>
          </p:nvSpPr>
          <p:spPr>
            <a:xfrm rot="-5400000">
              <a:off x="908550" y="-907975"/>
              <a:ext cx="4659900" cy="6477000"/>
            </a:xfrm>
            <a:prstGeom prst="rect">
              <a:avLst/>
            </a:prstGeom>
            <a:gradFill>
              <a:gsLst>
                <a:gs pos="0">
                  <a:srgbClr val="021524"/>
                </a:gs>
                <a:gs pos="100000">
                  <a:srgbClr val="010F1E">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8"/>
            <p:cNvSpPr/>
            <p:nvPr/>
          </p:nvSpPr>
          <p:spPr>
            <a:xfrm rot="-5400000">
              <a:off x="908550" y="-907975"/>
              <a:ext cx="4659900" cy="6477000"/>
            </a:xfrm>
            <a:prstGeom prst="rect">
              <a:avLst/>
            </a:prstGeom>
            <a:gradFill>
              <a:gsLst>
                <a:gs pos="0">
                  <a:srgbClr val="021524"/>
                </a:gs>
                <a:gs pos="100000">
                  <a:srgbClr val="010F1E">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3">
  <p:cSld name="CUSTOM_4">
    <p:spTree>
      <p:nvGrpSpPr>
        <p:cNvPr id="1" name="Shape 38"/>
        <p:cNvGrpSpPr/>
        <p:nvPr/>
      </p:nvGrpSpPr>
      <p:grpSpPr>
        <a:xfrm>
          <a:off x="0" y="0"/>
          <a:ext cx="0" cy="0"/>
          <a:chOff x="0" y="0"/>
          <a:chExt cx="0" cy="0"/>
        </a:xfrm>
      </p:grpSpPr>
      <p:sp>
        <p:nvSpPr>
          <p:cNvPr id="39" name="Google Shape;39;p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sz="1300">
                <a:solidFill>
                  <a:schemeClr val="tx1"/>
                </a:solidFill>
                <a:latin typeface="Arial"/>
                <a:ea typeface="Arial"/>
                <a:cs typeface="Arial"/>
                <a:sym typeface="Arial"/>
              </a:defRPr>
            </a:lvl1pPr>
            <a:lvl2pPr lvl="1" rtl="0">
              <a:buNone/>
              <a:defRPr sz="1300">
                <a:solidFill>
                  <a:schemeClr val="tx1"/>
                </a:solidFill>
                <a:latin typeface="Arial"/>
                <a:ea typeface="Arial"/>
                <a:cs typeface="Arial"/>
                <a:sym typeface="Arial"/>
              </a:defRPr>
            </a:lvl2pPr>
            <a:lvl3pPr lvl="2" rtl="0">
              <a:buNone/>
              <a:defRPr sz="1300">
                <a:solidFill>
                  <a:schemeClr val="tx1"/>
                </a:solidFill>
                <a:latin typeface="Arial"/>
                <a:ea typeface="Arial"/>
                <a:cs typeface="Arial"/>
                <a:sym typeface="Arial"/>
              </a:defRPr>
            </a:lvl3pPr>
            <a:lvl4pPr lvl="3" rtl="0">
              <a:buNone/>
              <a:defRPr sz="1300">
                <a:solidFill>
                  <a:schemeClr val="tx1"/>
                </a:solidFill>
                <a:latin typeface="Arial"/>
                <a:ea typeface="Arial"/>
                <a:cs typeface="Arial"/>
                <a:sym typeface="Arial"/>
              </a:defRPr>
            </a:lvl4pPr>
            <a:lvl5pPr lvl="4" rtl="0">
              <a:buNone/>
              <a:defRPr sz="1300">
                <a:solidFill>
                  <a:schemeClr val="tx1"/>
                </a:solidFill>
                <a:latin typeface="Arial"/>
                <a:ea typeface="Arial"/>
                <a:cs typeface="Arial"/>
                <a:sym typeface="Arial"/>
              </a:defRPr>
            </a:lvl5pPr>
            <a:lvl6pPr lvl="5" rtl="0">
              <a:buNone/>
              <a:defRPr sz="1300">
                <a:solidFill>
                  <a:schemeClr val="tx1"/>
                </a:solidFill>
                <a:latin typeface="Arial"/>
                <a:ea typeface="Arial"/>
                <a:cs typeface="Arial"/>
                <a:sym typeface="Arial"/>
              </a:defRPr>
            </a:lvl6pPr>
            <a:lvl7pPr lvl="6" rtl="0">
              <a:buNone/>
              <a:defRPr sz="1300">
                <a:solidFill>
                  <a:schemeClr val="tx1"/>
                </a:solidFill>
                <a:latin typeface="Arial"/>
                <a:ea typeface="Arial"/>
                <a:cs typeface="Arial"/>
                <a:sym typeface="Arial"/>
              </a:defRPr>
            </a:lvl7pPr>
            <a:lvl8pPr lvl="7" rtl="0">
              <a:buNone/>
              <a:defRPr sz="1300">
                <a:solidFill>
                  <a:schemeClr val="tx1"/>
                </a:solidFill>
                <a:latin typeface="Arial"/>
                <a:ea typeface="Arial"/>
                <a:cs typeface="Arial"/>
                <a:sym typeface="Arial"/>
              </a:defRPr>
            </a:lvl8pPr>
            <a:lvl9pPr lvl="8" rtl="0">
              <a:buNone/>
              <a:defRPr sz="1300">
                <a:solidFill>
                  <a:schemeClr val="tx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pic>
        <p:nvPicPr>
          <p:cNvPr id="40" name="Google Shape;40;p9"/>
          <p:cNvPicPr preferRelativeResize="0"/>
          <p:nvPr/>
        </p:nvPicPr>
        <p:blipFill>
          <a:blip r:embed="rId2">
            <a:alphaModFix/>
          </a:blip>
          <a:stretch>
            <a:fillRect/>
          </a:stretch>
        </p:blipFill>
        <p:spPr>
          <a:xfrm>
            <a:off x="4038" y="0"/>
            <a:ext cx="9139960" cy="5143501"/>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2">
  <p:cSld name="CUSTOM_2">
    <p:spTree>
      <p:nvGrpSpPr>
        <p:cNvPr id="1" name="Shape 41"/>
        <p:cNvGrpSpPr/>
        <p:nvPr/>
      </p:nvGrpSpPr>
      <p:grpSpPr>
        <a:xfrm>
          <a:off x="0" y="0"/>
          <a:ext cx="0" cy="0"/>
          <a:chOff x="0" y="0"/>
          <a:chExt cx="0" cy="0"/>
        </a:xfrm>
      </p:grpSpPr>
      <p:sp>
        <p:nvSpPr>
          <p:cNvPr id="42" name="Google Shape;42;p1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sz="1300">
                <a:solidFill>
                  <a:schemeClr val="tx1"/>
                </a:solidFill>
                <a:latin typeface="Arial"/>
                <a:ea typeface="Arial"/>
                <a:cs typeface="Arial"/>
                <a:sym typeface="Arial"/>
              </a:defRPr>
            </a:lvl1pPr>
            <a:lvl2pPr lvl="1" rtl="0">
              <a:buNone/>
              <a:defRPr sz="1300">
                <a:solidFill>
                  <a:schemeClr val="tx1"/>
                </a:solidFill>
                <a:latin typeface="Arial"/>
                <a:ea typeface="Arial"/>
                <a:cs typeface="Arial"/>
                <a:sym typeface="Arial"/>
              </a:defRPr>
            </a:lvl2pPr>
            <a:lvl3pPr lvl="2" rtl="0">
              <a:buNone/>
              <a:defRPr sz="1300">
                <a:solidFill>
                  <a:schemeClr val="tx1"/>
                </a:solidFill>
                <a:latin typeface="Arial"/>
                <a:ea typeface="Arial"/>
                <a:cs typeface="Arial"/>
                <a:sym typeface="Arial"/>
              </a:defRPr>
            </a:lvl3pPr>
            <a:lvl4pPr lvl="3" rtl="0">
              <a:buNone/>
              <a:defRPr sz="1300">
                <a:solidFill>
                  <a:schemeClr val="tx1"/>
                </a:solidFill>
                <a:latin typeface="Arial"/>
                <a:ea typeface="Arial"/>
                <a:cs typeface="Arial"/>
                <a:sym typeface="Arial"/>
              </a:defRPr>
            </a:lvl4pPr>
            <a:lvl5pPr lvl="4" rtl="0">
              <a:buNone/>
              <a:defRPr sz="1300">
                <a:solidFill>
                  <a:schemeClr val="tx1"/>
                </a:solidFill>
                <a:latin typeface="Arial"/>
                <a:ea typeface="Arial"/>
                <a:cs typeface="Arial"/>
                <a:sym typeface="Arial"/>
              </a:defRPr>
            </a:lvl5pPr>
            <a:lvl6pPr lvl="5" rtl="0">
              <a:buNone/>
              <a:defRPr sz="1300">
                <a:solidFill>
                  <a:schemeClr val="tx1"/>
                </a:solidFill>
                <a:latin typeface="Arial"/>
                <a:ea typeface="Arial"/>
                <a:cs typeface="Arial"/>
                <a:sym typeface="Arial"/>
              </a:defRPr>
            </a:lvl6pPr>
            <a:lvl7pPr lvl="6" rtl="0">
              <a:buNone/>
              <a:defRPr sz="1300">
                <a:solidFill>
                  <a:schemeClr val="tx1"/>
                </a:solidFill>
                <a:latin typeface="Arial"/>
                <a:ea typeface="Arial"/>
                <a:cs typeface="Arial"/>
                <a:sym typeface="Arial"/>
              </a:defRPr>
            </a:lvl7pPr>
            <a:lvl8pPr lvl="7" rtl="0">
              <a:buNone/>
              <a:defRPr sz="1300">
                <a:solidFill>
                  <a:schemeClr val="tx1"/>
                </a:solidFill>
                <a:latin typeface="Arial"/>
                <a:ea typeface="Arial"/>
                <a:cs typeface="Arial"/>
                <a:sym typeface="Arial"/>
              </a:defRPr>
            </a:lvl8pPr>
            <a:lvl9pPr lvl="8" rtl="0">
              <a:buNone/>
              <a:defRPr sz="1300">
                <a:solidFill>
                  <a:schemeClr val="tx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pic>
        <p:nvPicPr>
          <p:cNvPr id="43" name="Google Shape;43;p10"/>
          <p:cNvPicPr preferRelativeResize="0"/>
          <p:nvPr/>
        </p:nvPicPr>
        <p:blipFill>
          <a:blip r:embed="rId2">
            <a:alphaModFix/>
          </a:blip>
          <a:stretch>
            <a:fillRect/>
          </a:stretch>
        </p:blipFill>
        <p:spPr>
          <a:xfrm>
            <a:off x="1" y="0"/>
            <a:ext cx="9144000" cy="5145769"/>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021524"/>
        </a:solidFill>
        <a:effectLst/>
      </p:bgPr>
    </p:bg>
    <p:spTree>
      <p:nvGrpSpPr>
        <p:cNvPr id="1" name="Shape 5"/>
        <p:cNvGrpSpPr/>
        <p:nvPr/>
      </p:nvGrpSpPr>
      <p:grpSpPr>
        <a:xfrm>
          <a:off x="0" y="0"/>
          <a:ext cx="0" cy="0"/>
          <a:chOff x="0" y="0"/>
          <a:chExt cx="0" cy="0"/>
        </a:xfrm>
      </p:grpSpPr>
      <p:sp>
        <p:nvSpPr>
          <p:cNvPr id="6" name="Google Shape;6;p1"/>
          <p:cNvSpPr/>
          <p:nvPr/>
        </p:nvSpPr>
        <p:spPr>
          <a:xfrm>
            <a:off x="75" y="4790275"/>
            <a:ext cx="9144000" cy="353400"/>
          </a:xfrm>
          <a:prstGeom prst="rect">
            <a:avLst/>
          </a:prstGeom>
          <a:solidFill>
            <a:srgbClr val="021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7;p1"/>
          <p:cNvSpPr txBox="1">
            <a:spLocks noGrp="1"/>
          </p:cNvSpPr>
          <p:nvPr>
            <p:ph type="sldNum" idx="12"/>
          </p:nvPr>
        </p:nvSpPr>
        <p:spPr>
          <a:xfrm>
            <a:off x="8720948" y="4813511"/>
            <a:ext cx="349200" cy="276900"/>
          </a:xfrm>
          <a:prstGeom prst="rect">
            <a:avLst/>
          </a:prstGeom>
          <a:noFill/>
          <a:ln>
            <a:noFill/>
          </a:ln>
        </p:spPr>
        <p:txBody>
          <a:bodyPr spcFirstLastPara="1" wrap="square" lIns="91425" tIns="91425" rIns="91425" bIns="91425" anchor="t" anchorCtr="0">
            <a:noAutofit/>
          </a:bodyPr>
          <a:lstStyle>
            <a:lvl1pPr marL="0" marR="0" lvl="0" indent="0" algn="r" rtl="0">
              <a:lnSpc>
                <a:spcPct val="100000"/>
              </a:lnSpc>
              <a:spcBef>
                <a:spcPts val="0"/>
              </a:spcBef>
              <a:spcAft>
                <a:spcPts val="0"/>
              </a:spcAft>
              <a:buNone/>
              <a:defRPr sz="800">
                <a:solidFill>
                  <a:srgbClr val="99B0C0"/>
                </a:solidFill>
                <a:latin typeface="Roboto"/>
                <a:ea typeface="Roboto"/>
                <a:cs typeface="Roboto"/>
                <a:sym typeface="Roboto"/>
              </a:defRPr>
            </a:lvl1pPr>
            <a:lvl2pPr marL="0" marR="0" lvl="1" indent="0" algn="r" rtl="0">
              <a:lnSpc>
                <a:spcPct val="100000"/>
              </a:lnSpc>
              <a:spcBef>
                <a:spcPts val="0"/>
              </a:spcBef>
              <a:spcAft>
                <a:spcPts val="0"/>
              </a:spcAft>
              <a:buNone/>
              <a:defRPr sz="800">
                <a:solidFill>
                  <a:srgbClr val="99B0C0"/>
                </a:solidFill>
                <a:latin typeface="Roboto"/>
                <a:ea typeface="Roboto"/>
                <a:cs typeface="Roboto"/>
                <a:sym typeface="Roboto"/>
              </a:defRPr>
            </a:lvl2pPr>
            <a:lvl3pPr marL="0" marR="0" lvl="2" indent="0" algn="r" rtl="0">
              <a:lnSpc>
                <a:spcPct val="100000"/>
              </a:lnSpc>
              <a:spcBef>
                <a:spcPts val="0"/>
              </a:spcBef>
              <a:spcAft>
                <a:spcPts val="0"/>
              </a:spcAft>
              <a:buNone/>
              <a:defRPr sz="800">
                <a:solidFill>
                  <a:srgbClr val="99B0C0"/>
                </a:solidFill>
                <a:latin typeface="Roboto"/>
                <a:ea typeface="Roboto"/>
                <a:cs typeface="Roboto"/>
                <a:sym typeface="Roboto"/>
              </a:defRPr>
            </a:lvl3pPr>
            <a:lvl4pPr marL="0" marR="0" lvl="3" indent="0" algn="r" rtl="0">
              <a:lnSpc>
                <a:spcPct val="100000"/>
              </a:lnSpc>
              <a:spcBef>
                <a:spcPts val="0"/>
              </a:spcBef>
              <a:spcAft>
                <a:spcPts val="0"/>
              </a:spcAft>
              <a:buNone/>
              <a:defRPr sz="800">
                <a:solidFill>
                  <a:srgbClr val="99B0C0"/>
                </a:solidFill>
                <a:latin typeface="Roboto"/>
                <a:ea typeface="Roboto"/>
                <a:cs typeface="Roboto"/>
                <a:sym typeface="Roboto"/>
              </a:defRPr>
            </a:lvl4pPr>
            <a:lvl5pPr marL="0" marR="0" lvl="4" indent="0" algn="r" rtl="0">
              <a:lnSpc>
                <a:spcPct val="100000"/>
              </a:lnSpc>
              <a:spcBef>
                <a:spcPts val="0"/>
              </a:spcBef>
              <a:spcAft>
                <a:spcPts val="0"/>
              </a:spcAft>
              <a:buNone/>
              <a:defRPr sz="800">
                <a:solidFill>
                  <a:srgbClr val="99B0C0"/>
                </a:solidFill>
                <a:latin typeface="Roboto"/>
                <a:ea typeface="Roboto"/>
                <a:cs typeface="Roboto"/>
                <a:sym typeface="Roboto"/>
              </a:defRPr>
            </a:lvl5pPr>
            <a:lvl6pPr marL="0" marR="0" lvl="5" indent="0" algn="r" rtl="0">
              <a:lnSpc>
                <a:spcPct val="100000"/>
              </a:lnSpc>
              <a:spcBef>
                <a:spcPts val="0"/>
              </a:spcBef>
              <a:spcAft>
                <a:spcPts val="0"/>
              </a:spcAft>
              <a:buNone/>
              <a:defRPr sz="800">
                <a:solidFill>
                  <a:srgbClr val="99B0C0"/>
                </a:solidFill>
                <a:latin typeface="Roboto"/>
                <a:ea typeface="Roboto"/>
                <a:cs typeface="Roboto"/>
                <a:sym typeface="Roboto"/>
              </a:defRPr>
            </a:lvl6pPr>
            <a:lvl7pPr marL="0" marR="0" lvl="6" indent="0" algn="r" rtl="0">
              <a:lnSpc>
                <a:spcPct val="100000"/>
              </a:lnSpc>
              <a:spcBef>
                <a:spcPts val="0"/>
              </a:spcBef>
              <a:spcAft>
                <a:spcPts val="0"/>
              </a:spcAft>
              <a:buNone/>
              <a:defRPr sz="800">
                <a:solidFill>
                  <a:srgbClr val="99B0C0"/>
                </a:solidFill>
                <a:latin typeface="Roboto"/>
                <a:ea typeface="Roboto"/>
                <a:cs typeface="Roboto"/>
                <a:sym typeface="Roboto"/>
              </a:defRPr>
            </a:lvl7pPr>
            <a:lvl8pPr marL="0" marR="0" lvl="7" indent="0" algn="r" rtl="0">
              <a:lnSpc>
                <a:spcPct val="100000"/>
              </a:lnSpc>
              <a:spcBef>
                <a:spcPts val="0"/>
              </a:spcBef>
              <a:spcAft>
                <a:spcPts val="0"/>
              </a:spcAft>
              <a:buNone/>
              <a:defRPr sz="800">
                <a:solidFill>
                  <a:srgbClr val="99B0C0"/>
                </a:solidFill>
                <a:latin typeface="Roboto"/>
                <a:ea typeface="Roboto"/>
                <a:cs typeface="Roboto"/>
                <a:sym typeface="Roboto"/>
              </a:defRPr>
            </a:lvl8pPr>
            <a:lvl9pPr marL="0" marR="0" lvl="8" indent="0" algn="r" rtl="0">
              <a:lnSpc>
                <a:spcPct val="100000"/>
              </a:lnSpc>
              <a:spcBef>
                <a:spcPts val="0"/>
              </a:spcBef>
              <a:spcAft>
                <a:spcPts val="0"/>
              </a:spcAft>
              <a:buNone/>
              <a:defRPr sz="800">
                <a:solidFill>
                  <a:srgbClr val="99B0C0"/>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solidFill>
                <a:srgbClr val="000000"/>
              </a:solidFill>
            </a:endParaRPr>
          </a:p>
        </p:txBody>
      </p:sp>
      <p:sp>
        <p:nvSpPr>
          <p:cNvPr id="8" name="Google Shape;8;p1"/>
          <p:cNvSpPr txBox="1"/>
          <p:nvPr/>
        </p:nvSpPr>
        <p:spPr>
          <a:xfrm>
            <a:off x="2597250" y="2055175"/>
            <a:ext cx="3431100" cy="40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1" r:id="rId13"/>
    <p:sldLayoutId id="2147483663" r:id="rId14"/>
    <p:sldLayoutId id="2147483665" r:id="rId15"/>
    <p:sldLayoutId id="2147483667"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notesSlide" Target="../notesSlides/notesSlide17.xml"/><Relationship Id="rId1" Type="http://schemas.openxmlformats.org/officeDocument/2006/relationships/slideLayout" Target="../slideLayouts/slideLayout3.xml"/><Relationship Id="rId5" Type="http://schemas.openxmlformats.org/officeDocument/2006/relationships/image" Target="../media/image25.png"/><Relationship Id="rId4" Type="http://schemas.openxmlformats.org/officeDocument/2006/relationships/image" Target="../media/image24.tiff"/></Relationships>
</file>

<file path=ppt/slides/_rels/slide18.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notesSlide" Target="../notesSlides/notesSlide18.xml"/><Relationship Id="rId1" Type="http://schemas.openxmlformats.org/officeDocument/2006/relationships/slideLayout" Target="../slideLayouts/slideLayout3.xml"/><Relationship Id="rId5" Type="http://schemas.openxmlformats.org/officeDocument/2006/relationships/image" Target="../media/image25.png"/><Relationship Id="rId4" Type="http://schemas.openxmlformats.org/officeDocument/2006/relationships/image" Target="../media/image24.tiff"/></Relationships>
</file>

<file path=ppt/slides/_rels/slide19.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notesSlide" Target="../notesSlides/notesSlide19.xml"/><Relationship Id="rId1" Type="http://schemas.openxmlformats.org/officeDocument/2006/relationships/slideLayout" Target="../slideLayouts/slideLayout3.xml"/><Relationship Id="rId5" Type="http://schemas.openxmlformats.org/officeDocument/2006/relationships/image" Target="../media/image26.png"/><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2.xml"/><Relationship Id="rId1" Type="http://schemas.openxmlformats.org/officeDocument/2006/relationships/slideLayout" Target="../slideLayouts/slideLayout10.xml"/><Relationship Id="rId4" Type="http://schemas.openxmlformats.org/officeDocument/2006/relationships/image" Target="../media/image14.tiff"/></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28.tiff"/></Relationships>
</file>

<file path=ppt/slides/_rels/slide24.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notesSlide" Target="../notesSlides/notesSlide24.xml"/><Relationship Id="rId1" Type="http://schemas.openxmlformats.org/officeDocument/2006/relationships/slideLayout" Target="../slideLayouts/slideLayout3.xml"/><Relationship Id="rId5" Type="http://schemas.openxmlformats.org/officeDocument/2006/relationships/image" Target="../media/image29.png"/><Relationship Id="rId4" Type="http://schemas.openxmlformats.org/officeDocument/2006/relationships/image" Target="../media/image28.tiff"/></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5.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notesSlide" Target="../notesSlides/notesSlide27.xml"/><Relationship Id="rId1" Type="http://schemas.openxmlformats.org/officeDocument/2006/relationships/slideLayout" Target="../slideLayouts/slideLayout3.xml"/><Relationship Id="rId5" Type="http://schemas.openxmlformats.org/officeDocument/2006/relationships/image" Target="../media/image24.tiff"/><Relationship Id="rId4" Type="http://schemas.openxmlformats.org/officeDocument/2006/relationships/image" Target="../media/image29.png"/></Relationships>
</file>

<file path=ppt/slides/_rels/slide28.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notesSlide" Target="../notesSlides/notesSlide28.xml"/><Relationship Id="rId1" Type="http://schemas.openxmlformats.org/officeDocument/2006/relationships/slideLayout" Target="../slideLayouts/slideLayout3.xml"/><Relationship Id="rId6" Type="http://schemas.openxmlformats.org/officeDocument/2006/relationships/image" Target="../media/image31.png"/><Relationship Id="rId5" Type="http://schemas.openxmlformats.org/officeDocument/2006/relationships/image" Target="../media/image24.tiff"/><Relationship Id="rId4" Type="http://schemas.openxmlformats.org/officeDocument/2006/relationships/image" Target="../media/image29.png"/></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0.xml"/><Relationship Id="rId1" Type="http://schemas.openxmlformats.org/officeDocument/2006/relationships/slideLayout" Target="../slideLayouts/slideLayout3.xml"/><Relationship Id="rId4" Type="http://schemas.openxmlformats.org/officeDocument/2006/relationships/image" Target="../media/image28.tiff"/></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1.xml"/><Relationship Id="rId1" Type="http://schemas.openxmlformats.org/officeDocument/2006/relationships/slideLayout" Target="../slideLayouts/slideLayout3.xml"/><Relationship Id="rId5" Type="http://schemas.openxmlformats.org/officeDocument/2006/relationships/image" Target="../media/image33.png"/><Relationship Id="rId4" Type="http://schemas.openxmlformats.org/officeDocument/2006/relationships/image" Target="../media/image28.tiff"/></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2.xml"/><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3.xml"/><Relationship Id="rId1" Type="http://schemas.openxmlformats.org/officeDocument/2006/relationships/slideLayout" Target="../slideLayouts/slideLayout3.xml"/><Relationship Id="rId5" Type="http://schemas.openxmlformats.org/officeDocument/2006/relationships/image" Target="../media/image33.png"/><Relationship Id="rId4" Type="http://schemas.openxmlformats.org/officeDocument/2006/relationships/image" Target="../media/image28.tiff"/></Relationships>
</file>

<file path=ppt/slides/_rels/slide3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4.xml"/><Relationship Id="rId1" Type="http://schemas.openxmlformats.org/officeDocument/2006/relationships/slideLayout" Target="../slideLayouts/slideLayout3.xml"/><Relationship Id="rId5" Type="http://schemas.openxmlformats.org/officeDocument/2006/relationships/image" Target="../media/image33.png"/><Relationship Id="rId4" Type="http://schemas.openxmlformats.org/officeDocument/2006/relationships/image" Target="../media/image28.tiff"/></Relationships>
</file>

<file path=ppt/slides/_rels/slide3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6.xml"/><Relationship Id="rId1" Type="http://schemas.openxmlformats.org/officeDocument/2006/relationships/slideLayout" Target="../slideLayouts/slideLayout3.xml"/><Relationship Id="rId4" Type="http://schemas.openxmlformats.org/officeDocument/2006/relationships/image" Target="../media/image36.tiff"/></Relationships>
</file>

<file path=ppt/slides/_rels/slide37.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notesSlide" Target="../notesSlides/notesSlide37.xml"/><Relationship Id="rId1" Type="http://schemas.openxmlformats.org/officeDocument/2006/relationships/slideLayout" Target="../slideLayouts/slideLayout3.xml"/><Relationship Id="rId6" Type="http://schemas.openxmlformats.org/officeDocument/2006/relationships/image" Target="../media/image37.png"/><Relationship Id="rId5" Type="http://schemas.openxmlformats.org/officeDocument/2006/relationships/image" Target="../media/image36.tiff"/><Relationship Id="rId4" Type="http://schemas.openxmlformats.org/officeDocument/2006/relationships/image" Target="../media/image33.png"/></Relationships>
</file>

<file path=ppt/slides/_rels/slide38.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notesSlide" Target="../notesSlides/notesSlide38.xml"/><Relationship Id="rId1" Type="http://schemas.openxmlformats.org/officeDocument/2006/relationships/slideLayout" Target="../slideLayouts/slideLayout3.xml"/><Relationship Id="rId6" Type="http://schemas.openxmlformats.org/officeDocument/2006/relationships/image" Target="../media/image37.png"/><Relationship Id="rId5" Type="http://schemas.openxmlformats.org/officeDocument/2006/relationships/image" Target="../media/image36.tiff"/><Relationship Id="rId4" Type="http://schemas.openxmlformats.org/officeDocument/2006/relationships/image" Target="../media/image24.tiff"/></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6.xml"/></Relationships>
</file>

<file path=ppt/slides/_rels/slide42.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notesSlide" Target="../notesSlides/notesSlide42.xml"/><Relationship Id="rId1" Type="http://schemas.openxmlformats.org/officeDocument/2006/relationships/slideLayout" Target="../slideLayouts/slideLayout3.xml"/><Relationship Id="rId4" Type="http://schemas.openxmlformats.org/officeDocument/2006/relationships/image" Target="../media/image38.tiff"/></Relationships>
</file>

<file path=ppt/slides/_rels/slide43.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notesSlide" Target="../notesSlides/notesSlide43.xml"/><Relationship Id="rId1" Type="http://schemas.openxmlformats.org/officeDocument/2006/relationships/slideLayout" Target="../slideLayouts/slideLayout3.xml"/><Relationship Id="rId5" Type="http://schemas.openxmlformats.org/officeDocument/2006/relationships/image" Target="../media/image39.png"/><Relationship Id="rId4" Type="http://schemas.openxmlformats.org/officeDocument/2006/relationships/image" Target="../media/image38.tiff"/></Relationships>
</file>

<file path=ppt/slides/_rels/slide44.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notesSlide" Target="../notesSlides/notesSlide44.xml"/><Relationship Id="rId1" Type="http://schemas.openxmlformats.org/officeDocument/2006/relationships/slideLayout" Target="../slideLayouts/slideLayout3.xml"/><Relationship Id="rId5" Type="http://schemas.openxmlformats.org/officeDocument/2006/relationships/image" Target="../media/image39.png"/><Relationship Id="rId4" Type="http://schemas.openxmlformats.org/officeDocument/2006/relationships/image" Target="../media/image38.tiff"/></Relationships>
</file>

<file path=ppt/slides/_rels/slide45.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notesSlide" Target="../notesSlides/notesSlide45.xml"/><Relationship Id="rId1" Type="http://schemas.openxmlformats.org/officeDocument/2006/relationships/slideLayout" Target="../slideLayouts/slideLayout3.xml"/><Relationship Id="rId5" Type="http://schemas.openxmlformats.org/officeDocument/2006/relationships/image" Target="../media/image39.png"/><Relationship Id="rId4" Type="http://schemas.openxmlformats.org/officeDocument/2006/relationships/image" Target="../media/image38.tiff"/></Relationships>
</file>

<file path=ppt/slides/_rels/slide46.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notesSlide" Target="../notesSlides/notesSlide46.xml"/><Relationship Id="rId1" Type="http://schemas.openxmlformats.org/officeDocument/2006/relationships/slideLayout" Target="../slideLayouts/slideLayout3.xml"/><Relationship Id="rId5" Type="http://schemas.openxmlformats.org/officeDocument/2006/relationships/image" Target="../media/image39.png"/><Relationship Id="rId4" Type="http://schemas.openxmlformats.org/officeDocument/2006/relationships/image" Target="../media/image38.tiff"/></Relationships>
</file>

<file path=ppt/slides/_rels/slide4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36.tiff"/><Relationship Id="rId2" Type="http://schemas.openxmlformats.org/officeDocument/2006/relationships/notesSlide" Target="../notesSlides/notesSlide48.xml"/><Relationship Id="rId1" Type="http://schemas.openxmlformats.org/officeDocument/2006/relationships/slideLayout" Target="../slideLayouts/slideLayout3.xml"/><Relationship Id="rId5" Type="http://schemas.openxmlformats.org/officeDocument/2006/relationships/image" Target="../media/image38.tiff"/><Relationship Id="rId4" Type="http://schemas.openxmlformats.org/officeDocument/2006/relationships/image" Target="../media/image41.png"/></Relationships>
</file>

<file path=ppt/slides/_rels/slide49.xml.rels><?xml version="1.0" encoding="UTF-8" standalone="yes"?>
<Relationships xmlns="http://schemas.openxmlformats.org/package/2006/relationships"><Relationship Id="rId3" Type="http://schemas.openxmlformats.org/officeDocument/2006/relationships/image" Target="../media/image36.tiff"/><Relationship Id="rId2" Type="http://schemas.openxmlformats.org/officeDocument/2006/relationships/notesSlide" Target="../notesSlides/notesSlide49.xml"/><Relationship Id="rId1" Type="http://schemas.openxmlformats.org/officeDocument/2006/relationships/slideLayout" Target="../slideLayouts/slideLayout3.xml"/><Relationship Id="rId6" Type="http://schemas.openxmlformats.org/officeDocument/2006/relationships/image" Target="../media/image28.tiff"/><Relationship Id="rId5" Type="http://schemas.openxmlformats.org/officeDocument/2006/relationships/image" Target="../media/image38.tiff"/><Relationship Id="rId4" Type="http://schemas.openxmlformats.org/officeDocument/2006/relationships/image" Target="../media/image41.png"/></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50.xml.rels><?xml version="1.0" encoding="UTF-8" standalone="yes"?>
<Relationships xmlns="http://schemas.openxmlformats.org/package/2006/relationships"><Relationship Id="rId3" Type="http://schemas.openxmlformats.org/officeDocument/2006/relationships/image" Target="../media/image36.tiff"/><Relationship Id="rId7" Type="http://schemas.openxmlformats.org/officeDocument/2006/relationships/image" Target="../media/image28.tiff"/><Relationship Id="rId2" Type="http://schemas.openxmlformats.org/officeDocument/2006/relationships/notesSlide" Target="../notesSlides/notesSlide50.xml"/><Relationship Id="rId1" Type="http://schemas.openxmlformats.org/officeDocument/2006/relationships/slideLayout" Target="../slideLayouts/slideLayout3.xml"/><Relationship Id="rId6" Type="http://schemas.openxmlformats.org/officeDocument/2006/relationships/image" Target="../media/image42.png"/><Relationship Id="rId5" Type="http://schemas.openxmlformats.org/officeDocument/2006/relationships/image" Target="../media/image38.tiff"/><Relationship Id="rId4" Type="http://schemas.openxmlformats.org/officeDocument/2006/relationships/image" Target="../media/image41.png"/></Relationships>
</file>

<file path=ppt/slides/_rels/slide5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1.xml"/><Relationship Id="rId1" Type="http://schemas.openxmlformats.org/officeDocument/2006/relationships/slideLayout" Target="../slideLayouts/slideLayout3.xml"/><Relationship Id="rId6" Type="http://schemas.openxmlformats.org/officeDocument/2006/relationships/image" Target="../media/image43.tiff"/><Relationship Id="rId5" Type="http://schemas.openxmlformats.org/officeDocument/2006/relationships/image" Target="../media/image28.tiff"/><Relationship Id="rId4" Type="http://schemas.openxmlformats.org/officeDocument/2006/relationships/image" Target="../media/image42.png"/></Relationships>
</file>

<file path=ppt/slides/_rels/slide5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2.xml"/><Relationship Id="rId1" Type="http://schemas.openxmlformats.org/officeDocument/2006/relationships/slideLayout" Target="../slideLayouts/slideLayout3.xml"/><Relationship Id="rId5" Type="http://schemas.openxmlformats.org/officeDocument/2006/relationships/image" Target="../media/image43.tiff"/><Relationship Id="rId4" Type="http://schemas.openxmlformats.org/officeDocument/2006/relationships/image" Target="../media/image44.png"/></Relationships>
</file>

<file path=ppt/slides/_rels/slide5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3.xml"/><Relationship Id="rId1" Type="http://schemas.openxmlformats.org/officeDocument/2006/relationships/slideLayout" Target="../slideLayouts/slideLayout3.xml"/><Relationship Id="rId6" Type="http://schemas.openxmlformats.org/officeDocument/2006/relationships/image" Target="../media/image38.tiff"/><Relationship Id="rId5" Type="http://schemas.openxmlformats.org/officeDocument/2006/relationships/image" Target="../media/image43.tiff"/><Relationship Id="rId4" Type="http://schemas.openxmlformats.org/officeDocument/2006/relationships/image" Target="../media/image44.png"/></Relationships>
</file>

<file path=ppt/slides/_rels/slide5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6.xml"/></Relationships>
</file>

<file path=ppt/slides/_rels/slide5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7.xml"/><Relationship Id="rId1" Type="http://schemas.openxmlformats.org/officeDocument/2006/relationships/slideLayout" Target="../slideLayouts/slideLayout10.xml"/></Relationships>
</file>

<file path=ppt/slides/_rels/slide58.xml.rels><?xml version="1.0" encoding="UTF-8" standalone="yes"?>
<Relationships xmlns="http://schemas.openxmlformats.org/package/2006/relationships"><Relationship Id="rId3" Type="http://schemas.openxmlformats.org/officeDocument/2006/relationships/image" Target="../media/image47.tiff"/><Relationship Id="rId2" Type="http://schemas.openxmlformats.org/officeDocument/2006/relationships/notesSlide" Target="../notesSlides/notesSlide58.xml"/><Relationship Id="rId1" Type="http://schemas.openxmlformats.org/officeDocument/2006/relationships/slideLayout" Target="../slideLayouts/slideLayout14.xml"/></Relationships>
</file>

<file path=ppt/slides/_rels/slide5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9.xml"/><Relationship Id="rId1" Type="http://schemas.openxmlformats.org/officeDocument/2006/relationships/slideLayout" Target="../slideLayouts/slideLayout10.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10.xml"/><Relationship Id="rId4" Type="http://schemas.openxmlformats.org/officeDocument/2006/relationships/image" Target="../media/image19.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0.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6.xml"/></Relationships>
</file>

<file path=ppt/slides/_rels/slide6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62.xml"/><Relationship Id="rId1" Type="http://schemas.openxmlformats.org/officeDocument/2006/relationships/slideLayout" Target="../slideLayouts/slideLayout10.xml"/></Relationships>
</file>

<file path=ppt/slides/_rels/slide6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3.xml"/><Relationship Id="rId1" Type="http://schemas.openxmlformats.org/officeDocument/2006/relationships/slideLayout" Target="../slideLayouts/slideLayout10.xml"/></Relationships>
</file>

<file path=ppt/slides/_rels/slide6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64.xml"/><Relationship Id="rId1" Type="http://schemas.openxmlformats.org/officeDocument/2006/relationships/slideLayout" Target="../slideLayouts/slideLayout10.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0.xml"/></Relationships>
</file>

<file path=ppt/slides/_rels/slide6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Google Shape;76;p20"/>
          <p:cNvSpPr txBox="1"/>
          <p:nvPr/>
        </p:nvSpPr>
        <p:spPr>
          <a:xfrm>
            <a:off x="304575" y="1351250"/>
            <a:ext cx="5555400" cy="1945500"/>
          </a:xfrm>
          <a:prstGeom prst="rect">
            <a:avLst/>
          </a:prstGeom>
          <a:noFill/>
          <a:ln>
            <a:noFill/>
          </a:ln>
        </p:spPr>
        <p:txBody>
          <a:bodyPr spcFirstLastPara="1" wrap="square" lIns="91425" tIns="91425" rIns="91425" bIns="91425" anchor="t" anchorCtr="0">
            <a:noAutofit/>
          </a:bodyPr>
          <a:lstStyle/>
          <a:p>
            <a:pPr lvl="0"/>
            <a:r>
              <a:rPr lang="en-US" sz="4400" dirty="0">
                <a:solidFill>
                  <a:schemeClr val="lt1"/>
                </a:solidFill>
                <a:latin typeface="Roboto"/>
                <a:ea typeface="Roboto"/>
                <a:cs typeface="Roboto"/>
                <a:sym typeface="Roboto"/>
              </a:rPr>
              <a:t>Open Source at Enterprise Scale</a:t>
            </a:r>
            <a:br>
              <a:rPr lang="en-US" sz="4400" dirty="0">
                <a:solidFill>
                  <a:schemeClr val="lt1"/>
                </a:solidFill>
                <a:latin typeface="Roboto"/>
                <a:ea typeface="Roboto"/>
                <a:cs typeface="Roboto"/>
                <a:sym typeface="Roboto"/>
              </a:rPr>
            </a:br>
            <a:endParaRPr lang="en-US" sz="4400" dirty="0">
              <a:solidFill>
                <a:schemeClr val="lt1"/>
              </a:solidFill>
              <a:latin typeface="Roboto"/>
              <a:ea typeface="Roboto"/>
              <a:cs typeface="Roboto"/>
              <a:sym typeface="Roboto"/>
            </a:endParaRPr>
          </a:p>
          <a:p>
            <a:pPr marL="0" lvl="0" indent="0" algn="l" rtl="0">
              <a:spcBef>
                <a:spcPts val="0"/>
              </a:spcBef>
              <a:spcAft>
                <a:spcPts val="0"/>
              </a:spcAft>
              <a:buNone/>
            </a:pPr>
            <a:endParaRPr sz="4400" dirty="0">
              <a:solidFill>
                <a:schemeClr val="lt1"/>
              </a:solidFill>
              <a:latin typeface="Roboto"/>
              <a:ea typeface="Roboto"/>
              <a:cs typeface="Roboto"/>
              <a:sym typeface="Roboto"/>
            </a:endParaRPr>
          </a:p>
        </p:txBody>
      </p:sp>
      <p:sp>
        <p:nvSpPr>
          <p:cNvPr id="77" name="Google Shape;77;p20"/>
          <p:cNvSpPr txBox="1"/>
          <p:nvPr/>
        </p:nvSpPr>
        <p:spPr>
          <a:xfrm>
            <a:off x="553800" y="3434503"/>
            <a:ext cx="4508100" cy="1224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400" dirty="0">
                <a:solidFill>
                  <a:srgbClr val="FFFFFF"/>
                </a:solidFill>
                <a:latin typeface="Roboto"/>
                <a:ea typeface="Roboto"/>
                <a:cs typeface="Roboto"/>
                <a:sym typeface="Roboto"/>
              </a:rPr>
              <a:t>Jeremy Justus, Ross </a:t>
            </a:r>
            <a:r>
              <a:rPr lang="en-US" sz="2400" dirty="0" err="1">
                <a:solidFill>
                  <a:srgbClr val="FFFFFF"/>
                </a:solidFill>
                <a:latin typeface="Roboto"/>
                <a:ea typeface="Roboto"/>
                <a:cs typeface="Roboto"/>
                <a:sym typeface="Roboto"/>
              </a:rPr>
              <a:t>Sbriscia</a:t>
            </a:r>
            <a:endParaRPr sz="2400" dirty="0">
              <a:solidFill>
                <a:srgbClr val="FFFFFF"/>
              </a:solidFill>
              <a:latin typeface="Roboto"/>
              <a:ea typeface="Roboto"/>
              <a:cs typeface="Roboto"/>
              <a:sym typeface="Roboto"/>
            </a:endParaRPr>
          </a:p>
          <a:p>
            <a:pPr marL="0" lvl="0" indent="0" algn="l" rtl="0">
              <a:spcBef>
                <a:spcPts val="0"/>
              </a:spcBef>
              <a:spcAft>
                <a:spcPts val="0"/>
              </a:spcAft>
              <a:buNone/>
            </a:pPr>
            <a:r>
              <a:rPr lang="en" sz="3600" dirty="0">
                <a:solidFill>
                  <a:srgbClr val="99B0C0"/>
                </a:solidFill>
                <a:latin typeface="Roboto Light"/>
                <a:ea typeface="Roboto Light"/>
                <a:cs typeface="Roboto Light"/>
                <a:sym typeface="Roboto Light"/>
              </a:rPr>
              <a:t>Optum Technology</a:t>
            </a:r>
            <a:endParaRPr sz="3600" dirty="0">
              <a:solidFill>
                <a:srgbClr val="99B0C0"/>
              </a:solidFill>
              <a:latin typeface="Roboto Light"/>
              <a:ea typeface="Roboto Light"/>
              <a:cs typeface="Roboto Light"/>
              <a:sym typeface="Roboto Light"/>
            </a:endParaRPr>
          </a:p>
        </p:txBody>
      </p:sp>
      <p:cxnSp>
        <p:nvCxnSpPr>
          <p:cNvPr id="78" name="Google Shape;78;p20"/>
          <p:cNvCxnSpPr/>
          <p:nvPr/>
        </p:nvCxnSpPr>
        <p:spPr>
          <a:xfrm>
            <a:off x="304575" y="3622025"/>
            <a:ext cx="0" cy="928500"/>
          </a:xfrm>
          <a:prstGeom prst="straightConnector1">
            <a:avLst/>
          </a:prstGeom>
          <a:noFill/>
          <a:ln w="19050" cap="flat" cmpd="sng">
            <a:solidFill>
              <a:srgbClr val="3C78D8"/>
            </a:solidFill>
            <a:prstDash val="solid"/>
            <a:round/>
            <a:headEnd type="none" w="med" len="med"/>
            <a:tailEnd type="none" w="med" len="med"/>
          </a:ln>
        </p:spPr>
      </p:cxnSp>
      <p:pic>
        <p:nvPicPr>
          <p:cNvPr id="79" name="Google Shape;79;p20"/>
          <p:cNvPicPr preferRelativeResize="0"/>
          <p:nvPr/>
        </p:nvPicPr>
        <p:blipFill>
          <a:blip r:embed="rId3">
            <a:alphaModFix/>
          </a:blip>
          <a:stretch>
            <a:fillRect/>
          </a:stretch>
        </p:blipFill>
        <p:spPr>
          <a:xfrm>
            <a:off x="421350" y="383225"/>
            <a:ext cx="2487525" cy="2933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40;p28">
            <a:extLst>
              <a:ext uri="{FF2B5EF4-FFF2-40B4-BE49-F238E27FC236}">
                <a16:creationId xmlns:a16="http://schemas.microsoft.com/office/drawing/2014/main" id="{6ABE9523-D110-0F44-8C27-1279FA2DA2A0}"/>
              </a:ext>
            </a:extLst>
          </p:cNvPr>
          <p:cNvSpPr txBox="1">
            <a:spLocks/>
          </p:cNvSpPr>
          <p:nvPr/>
        </p:nvSpPr>
        <p:spPr>
          <a:xfrm>
            <a:off x="773858" y="733050"/>
            <a:ext cx="3611418" cy="94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en-US" sz="3000" dirty="0">
              <a:solidFill>
                <a:srgbClr val="FFFFFF"/>
              </a:solidFill>
              <a:latin typeface="Roboto Light"/>
              <a:ea typeface="Roboto Light"/>
              <a:cs typeface="Roboto Light"/>
              <a:sym typeface="Roboto Light"/>
            </a:endParaRPr>
          </a:p>
        </p:txBody>
      </p:sp>
      <p:sp>
        <p:nvSpPr>
          <p:cNvPr id="14" name="Google Shape;140;p28">
            <a:extLst>
              <a:ext uri="{FF2B5EF4-FFF2-40B4-BE49-F238E27FC236}">
                <a16:creationId xmlns:a16="http://schemas.microsoft.com/office/drawing/2014/main" id="{657D5928-C73A-B14B-9B42-D690755197CA}"/>
              </a:ext>
            </a:extLst>
          </p:cNvPr>
          <p:cNvSpPr txBox="1">
            <a:spLocks/>
          </p:cNvSpPr>
          <p:nvPr/>
        </p:nvSpPr>
        <p:spPr>
          <a:xfrm>
            <a:off x="775195" y="576661"/>
            <a:ext cx="4068744" cy="94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000" dirty="0">
                <a:solidFill>
                  <a:srgbClr val="FFFFFF"/>
                </a:solidFill>
                <a:latin typeface="Roboto Light"/>
                <a:ea typeface="Roboto Light"/>
                <a:cs typeface="Roboto Light"/>
                <a:sym typeface="Roboto Light"/>
              </a:rPr>
              <a:t>Monitoring &amp; Stability</a:t>
            </a:r>
          </a:p>
        </p:txBody>
      </p:sp>
      <p:pic>
        <p:nvPicPr>
          <p:cNvPr id="7" name="Picture 6">
            <a:extLst>
              <a:ext uri="{FF2B5EF4-FFF2-40B4-BE49-F238E27FC236}">
                <a16:creationId xmlns:a16="http://schemas.microsoft.com/office/drawing/2014/main" id="{8105E164-5CAB-6B4C-A6AD-B4B99AF1C5BF}"/>
              </a:ext>
            </a:extLst>
          </p:cNvPr>
          <p:cNvPicPr>
            <a:picLocks noChangeAspect="1"/>
          </p:cNvPicPr>
          <p:nvPr/>
        </p:nvPicPr>
        <p:blipFill>
          <a:blip r:embed="rId3"/>
          <a:stretch>
            <a:fillRect/>
          </a:stretch>
        </p:blipFill>
        <p:spPr>
          <a:xfrm>
            <a:off x="4385276" y="1647527"/>
            <a:ext cx="3530600" cy="2363707"/>
          </a:xfrm>
          <a:prstGeom prst="rect">
            <a:avLst/>
          </a:prstGeom>
        </p:spPr>
      </p:pic>
      <p:sp>
        <p:nvSpPr>
          <p:cNvPr id="16" name="Google Shape;143;p28">
            <a:extLst>
              <a:ext uri="{FF2B5EF4-FFF2-40B4-BE49-F238E27FC236}">
                <a16:creationId xmlns:a16="http://schemas.microsoft.com/office/drawing/2014/main" id="{73DF81A8-B3BA-264C-A072-B28761A4CEF3}"/>
              </a:ext>
            </a:extLst>
          </p:cNvPr>
          <p:cNvSpPr txBox="1">
            <a:spLocks/>
          </p:cNvSpPr>
          <p:nvPr/>
        </p:nvSpPr>
        <p:spPr>
          <a:xfrm>
            <a:off x="792574" y="1509343"/>
            <a:ext cx="3733800" cy="48084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lvl="1"/>
            <a:r>
              <a:rPr lang="en-US" sz="1600" b="1" dirty="0">
                <a:solidFill>
                  <a:srgbClr val="4A86E8">
                    <a:alpha val="99000"/>
                  </a:srgbClr>
                </a:solidFill>
                <a:latin typeface="Roboto"/>
                <a:ea typeface="Roboto"/>
              </a:rPr>
              <a:t>High Availability Architecture  </a:t>
            </a:r>
          </a:p>
        </p:txBody>
      </p:sp>
      <p:sp>
        <p:nvSpPr>
          <p:cNvPr id="19" name="Google Shape;143;p28">
            <a:extLst>
              <a:ext uri="{FF2B5EF4-FFF2-40B4-BE49-F238E27FC236}">
                <a16:creationId xmlns:a16="http://schemas.microsoft.com/office/drawing/2014/main" id="{5C1A60E3-9523-CC4B-B7D4-69C0BD2232A1}"/>
              </a:ext>
            </a:extLst>
          </p:cNvPr>
          <p:cNvSpPr txBox="1">
            <a:spLocks/>
          </p:cNvSpPr>
          <p:nvPr/>
        </p:nvSpPr>
        <p:spPr>
          <a:xfrm>
            <a:off x="792574" y="2139018"/>
            <a:ext cx="3733800" cy="48084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lvl="1"/>
            <a:r>
              <a:rPr lang="en-US" sz="1600" b="1" dirty="0">
                <a:solidFill>
                  <a:srgbClr val="4A86E8">
                    <a:alpha val="99000"/>
                  </a:srgbClr>
                </a:solidFill>
                <a:latin typeface="Roboto"/>
                <a:ea typeface="Roboto"/>
              </a:rPr>
              <a:t>Robust Disaster Recovery</a:t>
            </a:r>
          </a:p>
        </p:txBody>
      </p:sp>
      <p:sp>
        <p:nvSpPr>
          <p:cNvPr id="22" name="Google Shape;143;p28">
            <a:extLst>
              <a:ext uri="{FF2B5EF4-FFF2-40B4-BE49-F238E27FC236}">
                <a16:creationId xmlns:a16="http://schemas.microsoft.com/office/drawing/2014/main" id="{C7A674B5-E071-A247-9E64-155DF9B9B1D4}"/>
              </a:ext>
            </a:extLst>
          </p:cNvPr>
          <p:cNvSpPr txBox="1">
            <a:spLocks/>
          </p:cNvSpPr>
          <p:nvPr/>
        </p:nvSpPr>
        <p:spPr>
          <a:xfrm>
            <a:off x="792574" y="2998038"/>
            <a:ext cx="3733800" cy="48084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lvl="1"/>
            <a:r>
              <a:rPr lang="en-US" sz="1600" b="1" dirty="0">
                <a:solidFill>
                  <a:srgbClr val="4A86E8">
                    <a:alpha val="99000"/>
                  </a:srgbClr>
                </a:solidFill>
                <a:latin typeface="Roboto"/>
                <a:ea typeface="Roboto"/>
              </a:rPr>
              <a:t>Basic Monitoring and Alerting</a:t>
            </a:r>
          </a:p>
        </p:txBody>
      </p:sp>
      <p:sp>
        <p:nvSpPr>
          <p:cNvPr id="29" name="Google Shape;93;p22">
            <a:extLst>
              <a:ext uri="{FF2B5EF4-FFF2-40B4-BE49-F238E27FC236}">
                <a16:creationId xmlns:a16="http://schemas.microsoft.com/office/drawing/2014/main" id="{03928334-6039-884B-BA03-98FD92E68F18}"/>
              </a:ext>
            </a:extLst>
          </p:cNvPr>
          <p:cNvSpPr txBox="1">
            <a:spLocks/>
          </p:cNvSpPr>
          <p:nvPr/>
        </p:nvSpPr>
        <p:spPr>
          <a:xfrm>
            <a:off x="796585" y="1769972"/>
            <a:ext cx="2275400" cy="29669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dirty="0">
                <a:solidFill>
                  <a:schemeClr val="bg1"/>
                </a:solidFill>
                <a:latin typeface="Roboto Light"/>
                <a:ea typeface="Roboto Light"/>
                <a:sym typeface="Roboto Light"/>
              </a:rPr>
              <a:t>Ensure continuous operation</a:t>
            </a:r>
          </a:p>
        </p:txBody>
      </p:sp>
      <p:sp>
        <p:nvSpPr>
          <p:cNvPr id="30" name="Google Shape;93;p22">
            <a:extLst>
              <a:ext uri="{FF2B5EF4-FFF2-40B4-BE49-F238E27FC236}">
                <a16:creationId xmlns:a16="http://schemas.microsoft.com/office/drawing/2014/main" id="{68EB1ABD-1756-3B4E-A671-00788D819CBB}"/>
              </a:ext>
            </a:extLst>
          </p:cNvPr>
          <p:cNvSpPr txBox="1">
            <a:spLocks/>
          </p:cNvSpPr>
          <p:nvPr/>
        </p:nvSpPr>
        <p:spPr>
          <a:xfrm>
            <a:off x="792574" y="2448444"/>
            <a:ext cx="3017426" cy="40444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dirty="0">
                <a:solidFill>
                  <a:schemeClr val="bg1"/>
                </a:solidFill>
                <a:latin typeface="Roboto Light"/>
                <a:ea typeface="Roboto Light"/>
                <a:sym typeface="Roboto Light"/>
              </a:rPr>
              <a:t>Quickly resume mission-critical functions following a disaster</a:t>
            </a:r>
          </a:p>
        </p:txBody>
      </p:sp>
      <p:sp>
        <p:nvSpPr>
          <p:cNvPr id="32" name="Google Shape;93;p22">
            <a:extLst>
              <a:ext uri="{FF2B5EF4-FFF2-40B4-BE49-F238E27FC236}">
                <a16:creationId xmlns:a16="http://schemas.microsoft.com/office/drawing/2014/main" id="{DDF5775D-DAF7-424F-927C-4EFB3E7D1A97}"/>
              </a:ext>
            </a:extLst>
          </p:cNvPr>
          <p:cNvSpPr txBox="1">
            <a:spLocks/>
          </p:cNvSpPr>
          <p:nvPr/>
        </p:nvSpPr>
        <p:spPr>
          <a:xfrm>
            <a:off x="799258" y="3523925"/>
            <a:ext cx="3017426" cy="40444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en-US" sz="1200" dirty="0">
              <a:solidFill>
                <a:schemeClr val="bg1"/>
              </a:solidFill>
              <a:latin typeface="Roboto Light"/>
              <a:ea typeface="Roboto Light"/>
              <a:sym typeface="Roboto Light"/>
            </a:endParaRPr>
          </a:p>
        </p:txBody>
      </p:sp>
      <p:sp>
        <p:nvSpPr>
          <p:cNvPr id="33" name="Google Shape;93;p22">
            <a:extLst>
              <a:ext uri="{FF2B5EF4-FFF2-40B4-BE49-F238E27FC236}">
                <a16:creationId xmlns:a16="http://schemas.microsoft.com/office/drawing/2014/main" id="{21975E9A-ED2D-8F44-9DF4-98365096CB36}"/>
              </a:ext>
            </a:extLst>
          </p:cNvPr>
          <p:cNvSpPr txBox="1">
            <a:spLocks/>
          </p:cNvSpPr>
          <p:nvPr/>
        </p:nvSpPr>
        <p:spPr>
          <a:xfrm>
            <a:off x="1066800" y="3530493"/>
            <a:ext cx="2286000" cy="87005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en-US" sz="1200" dirty="0">
              <a:solidFill>
                <a:schemeClr val="bg1"/>
              </a:solidFill>
              <a:latin typeface="Roboto Light"/>
              <a:ea typeface="Roboto Light"/>
              <a:sym typeface="Roboto Light"/>
            </a:endParaRPr>
          </a:p>
        </p:txBody>
      </p:sp>
      <p:cxnSp>
        <p:nvCxnSpPr>
          <p:cNvPr id="34" name="Google Shape;115;p24">
            <a:extLst>
              <a:ext uri="{FF2B5EF4-FFF2-40B4-BE49-F238E27FC236}">
                <a16:creationId xmlns:a16="http://schemas.microsoft.com/office/drawing/2014/main" id="{8ED714DF-9499-D14B-9129-515D3F190254}"/>
              </a:ext>
            </a:extLst>
          </p:cNvPr>
          <p:cNvCxnSpPr>
            <a:cxnSpLocks/>
          </p:cNvCxnSpPr>
          <p:nvPr/>
        </p:nvCxnSpPr>
        <p:spPr>
          <a:xfrm>
            <a:off x="914400" y="3370561"/>
            <a:ext cx="0" cy="922886"/>
          </a:xfrm>
          <a:prstGeom prst="straightConnector1">
            <a:avLst/>
          </a:prstGeom>
          <a:noFill/>
          <a:ln w="28575" cap="flat" cmpd="sng">
            <a:solidFill>
              <a:srgbClr val="3C78D8"/>
            </a:solidFill>
            <a:prstDash val="solid"/>
            <a:round/>
            <a:headEnd type="none" w="med" len="med"/>
            <a:tailEnd type="none" w="med" len="med"/>
          </a:ln>
        </p:spPr>
      </p:cxnSp>
      <p:sp>
        <p:nvSpPr>
          <p:cNvPr id="36" name="Google Shape;93;p22">
            <a:extLst>
              <a:ext uri="{FF2B5EF4-FFF2-40B4-BE49-F238E27FC236}">
                <a16:creationId xmlns:a16="http://schemas.microsoft.com/office/drawing/2014/main" id="{AFAA4AA2-1B2E-AD41-B124-DDBAF7D2DCEC}"/>
              </a:ext>
            </a:extLst>
          </p:cNvPr>
          <p:cNvSpPr txBox="1">
            <a:spLocks/>
          </p:cNvSpPr>
          <p:nvPr/>
        </p:nvSpPr>
        <p:spPr>
          <a:xfrm>
            <a:off x="1102430" y="3370561"/>
            <a:ext cx="2133600" cy="109887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dirty="0">
                <a:solidFill>
                  <a:schemeClr val="bg1"/>
                </a:solidFill>
                <a:latin typeface="Roboto Light"/>
                <a:ea typeface="Roboto Light"/>
                <a:sym typeface="Roboto Light"/>
              </a:rPr>
              <a:t>Application Logging</a:t>
            </a:r>
          </a:p>
          <a:p>
            <a:r>
              <a:rPr lang="en-US" sz="1200" dirty="0">
                <a:solidFill>
                  <a:schemeClr val="bg1"/>
                </a:solidFill>
                <a:latin typeface="Roboto Light"/>
                <a:ea typeface="Roboto Light"/>
                <a:sym typeface="Roboto Light"/>
              </a:rPr>
              <a:t>Basic Telemetry</a:t>
            </a:r>
          </a:p>
          <a:p>
            <a:r>
              <a:rPr lang="en-US" sz="1200" dirty="0">
                <a:solidFill>
                  <a:schemeClr val="bg1"/>
                </a:solidFill>
                <a:latin typeface="Roboto Light"/>
                <a:ea typeface="Roboto Light"/>
                <a:sym typeface="Roboto Light"/>
              </a:rPr>
              <a:t>Host Monitoring</a:t>
            </a:r>
          </a:p>
          <a:p>
            <a:r>
              <a:rPr lang="en-US" sz="1200" dirty="0">
                <a:solidFill>
                  <a:schemeClr val="bg1"/>
                </a:solidFill>
                <a:latin typeface="Roboto Light"/>
                <a:ea typeface="Roboto Light"/>
                <a:sym typeface="Roboto Light"/>
              </a:rPr>
              <a:t>Availability Monitoring</a:t>
            </a:r>
          </a:p>
          <a:p>
            <a:r>
              <a:rPr lang="en-US" sz="1200" dirty="0">
                <a:solidFill>
                  <a:schemeClr val="bg1"/>
                </a:solidFill>
                <a:latin typeface="Roboto Light"/>
                <a:ea typeface="Roboto Light"/>
                <a:sym typeface="Roboto Light"/>
              </a:rPr>
              <a:t>… much more later on</a:t>
            </a:r>
          </a:p>
          <a:p>
            <a:endParaRPr lang="en-US" sz="1200" dirty="0">
              <a:solidFill>
                <a:schemeClr val="bg1"/>
              </a:solidFill>
              <a:latin typeface="Roboto Light"/>
              <a:ea typeface="Roboto Light"/>
              <a:sym typeface="Roboto Light"/>
            </a:endParaRPr>
          </a:p>
        </p:txBody>
      </p:sp>
    </p:spTree>
    <p:extLst>
      <p:ext uri="{BB962C8B-B14F-4D97-AF65-F5344CB8AC3E}">
        <p14:creationId xmlns:p14="http://schemas.microsoft.com/office/powerpoint/2010/main" val="42638004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25"/>
          <p:cNvSpPr txBox="1">
            <a:spLocks noGrp="1"/>
          </p:cNvSpPr>
          <p:nvPr>
            <p:ph type="body" idx="1"/>
          </p:nvPr>
        </p:nvSpPr>
        <p:spPr>
          <a:xfrm>
            <a:off x="276400" y="2779742"/>
            <a:ext cx="5947800" cy="1361400"/>
          </a:xfrm>
          <a:prstGeom prst="rect">
            <a:avLst/>
          </a:prstGeom>
          <a:noFill/>
          <a:ln>
            <a:noFill/>
          </a:ln>
        </p:spPr>
        <p:txBody>
          <a:bodyPr spcFirstLastPara="1" wrap="square" lIns="91425" tIns="91425" rIns="91425" bIns="91425" anchor="t" anchorCtr="0">
            <a:noAutofit/>
          </a:bodyPr>
          <a:lstStyle/>
          <a:p>
            <a:pPr lvl="0">
              <a:buClr>
                <a:schemeClr val="dk1"/>
              </a:buClr>
              <a:buSzPts val="1100"/>
            </a:pPr>
            <a:r>
              <a:rPr lang="en-US" sz="3000" dirty="0">
                <a:solidFill>
                  <a:srgbClr val="4A86E8"/>
                </a:solidFill>
                <a:latin typeface="Roboto Light"/>
                <a:ea typeface="Roboto Light"/>
                <a:cs typeface="Roboto Light"/>
                <a:sym typeface="Roboto Light"/>
              </a:rPr>
              <a:t>“How can we, as a large enterprise, have confidence in Open Source products?”</a:t>
            </a:r>
            <a:endParaRPr sz="3000" dirty="0">
              <a:solidFill>
                <a:schemeClr val="lt1"/>
              </a:solidFill>
              <a:latin typeface="Roboto Light"/>
              <a:ea typeface="Roboto Light"/>
              <a:cs typeface="Roboto Light"/>
              <a:sym typeface="Roboto Light"/>
            </a:endParaRPr>
          </a:p>
        </p:txBody>
      </p:sp>
      <p:sp>
        <p:nvSpPr>
          <p:cNvPr id="124" name="Google Shape;124;p25"/>
          <p:cNvSpPr txBox="1">
            <a:spLocks noGrp="1"/>
          </p:cNvSpPr>
          <p:nvPr>
            <p:ph type="title"/>
          </p:nvPr>
        </p:nvSpPr>
        <p:spPr>
          <a:xfrm>
            <a:off x="337350" y="1208625"/>
            <a:ext cx="6854100" cy="1211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4800" dirty="0">
                <a:solidFill>
                  <a:srgbClr val="FFFFFF"/>
                </a:solidFill>
                <a:latin typeface="Roboto Light"/>
                <a:ea typeface="Roboto Light"/>
                <a:cs typeface="Roboto Light"/>
                <a:sym typeface="Roboto Light"/>
              </a:rPr>
              <a:t>Supporting Open Source</a:t>
            </a:r>
            <a:endParaRPr sz="4800" dirty="0">
              <a:solidFill>
                <a:srgbClr val="FFFFFF"/>
              </a:solidFill>
              <a:latin typeface="Roboto Light"/>
              <a:ea typeface="Roboto Light"/>
              <a:cs typeface="Roboto Light"/>
              <a:sym typeface="Roboto Light"/>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23"/>
          <p:cNvSpPr txBox="1"/>
          <p:nvPr/>
        </p:nvSpPr>
        <p:spPr>
          <a:xfrm>
            <a:off x="3639125" y="1855150"/>
            <a:ext cx="4974600" cy="1018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3200" dirty="0">
                <a:solidFill>
                  <a:schemeClr val="lt1"/>
                </a:solidFill>
                <a:latin typeface="Roboto Light"/>
                <a:ea typeface="Roboto Light"/>
                <a:cs typeface="Roboto Light"/>
                <a:sym typeface="Roboto Light"/>
              </a:rPr>
              <a:t>Cultivate </a:t>
            </a:r>
            <a:r>
              <a:rPr lang="en-US" sz="3200" dirty="0">
                <a:solidFill>
                  <a:schemeClr val="lt1"/>
                </a:solidFill>
                <a:latin typeface="Roboto Light"/>
                <a:ea typeface="Roboto Light"/>
                <a:cs typeface="Roboto Light"/>
                <a:sym typeface="Roboto Light"/>
              </a:rPr>
              <a:t>Internal</a:t>
            </a:r>
            <a:r>
              <a:rPr lang="en" sz="3200" dirty="0">
                <a:solidFill>
                  <a:schemeClr val="lt1"/>
                </a:solidFill>
                <a:latin typeface="Roboto Light"/>
                <a:ea typeface="Roboto Light"/>
                <a:cs typeface="Roboto Light"/>
                <a:sym typeface="Roboto Light"/>
              </a:rPr>
              <a:t> Experts</a:t>
            </a:r>
            <a:endParaRPr sz="3200" dirty="0">
              <a:solidFill>
                <a:schemeClr val="lt1"/>
              </a:solidFill>
              <a:latin typeface="Roboto Light"/>
              <a:ea typeface="Roboto Light"/>
              <a:cs typeface="Roboto Light"/>
              <a:sym typeface="Roboto Light"/>
            </a:endParaRPr>
          </a:p>
        </p:txBody>
      </p:sp>
      <p:sp>
        <p:nvSpPr>
          <p:cNvPr id="104" name="Google Shape;104;p23"/>
          <p:cNvSpPr txBox="1"/>
          <p:nvPr/>
        </p:nvSpPr>
        <p:spPr>
          <a:xfrm>
            <a:off x="1471200" y="1967225"/>
            <a:ext cx="794700" cy="1284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7200" dirty="0">
                <a:solidFill>
                  <a:srgbClr val="FFFFFF"/>
                </a:solidFill>
                <a:latin typeface="Roboto Thin"/>
                <a:ea typeface="Roboto Thin"/>
                <a:cs typeface="Roboto Thin"/>
                <a:sym typeface="Roboto Thin"/>
              </a:rPr>
              <a:t>1</a:t>
            </a:r>
            <a:endParaRPr sz="7200" dirty="0">
              <a:solidFill>
                <a:srgbClr val="FFFFFF"/>
              </a:solidFill>
              <a:latin typeface="Roboto Thin"/>
              <a:ea typeface="Roboto Thin"/>
              <a:cs typeface="Roboto Thin"/>
              <a:sym typeface="Roboto Thin"/>
            </a:endParaRPr>
          </a:p>
        </p:txBody>
      </p:sp>
      <p:sp>
        <p:nvSpPr>
          <p:cNvPr id="105" name="Google Shape;105;p23"/>
          <p:cNvSpPr txBox="1"/>
          <p:nvPr/>
        </p:nvSpPr>
        <p:spPr>
          <a:xfrm>
            <a:off x="3698249" y="2978300"/>
            <a:ext cx="4915475" cy="149845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dirty="0">
                <a:solidFill>
                  <a:srgbClr val="4A86E8"/>
                </a:solidFill>
                <a:latin typeface="Roboto Light"/>
                <a:ea typeface="Roboto Light"/>
                <a:cs typeface="Roboto Light"/>
                <a:sym typeface="Roboto Light"/>
              </a:rPr>
              <a:t>Take the expertise from the Open Source community, and make it work for you</a:t>
            </a:r>
            <a:endParaRPr sz="2400" dirty="0">
              <a:solidFill>
                <a:srgbClr val="4A86E8"/>
              </a:solidFill>
              <a:latin typeface="Roboto Light"/>
              <a:ea typeface="Roboto Light"/>
              <a:cs typeface="Roboto Light"/>
              <a:sym typeface="Roboto Light"/>
            </a:endParaRPr>
          </a:p>
        </p:txBody>
      </p:sp>
    </p:spTree>
    <p:extLst>
      <p:ext uri="{BB962C8B-B14F-4D97-AF65-F5344CB8AC3E}">
        <p14:creationId xmlns:p14="http://schemas.microsoft.com/office/powerpoint/2010/main" val="31753076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5" name="Google Shape;96;p22">
            <a:extLst>
              <a:ext uri="{FF2B5EF4-FFF2-40B4-BE49-F238E27FC236}">
                <a16:creationId xmlns:a16="http://schemas.microsoft.com/office/drawing/2014/main" id="{07A562FA-40DE-BD41-9DAA-FEB13EBBAAA4}"/>
              </a:ext>
            </a:extLst>
          </p:cNvPr>
          <p:cNvSpPr/>
          <p:nvPr/>
        </p:nvSpPr>
        <p:spPr>
          <a:xfrm>
            <a:off x="2185082" y="1428750"/>
            <a:ext cx="4863118" cy="3048000"/>
          </a:xfrm>
          <a:prstGeom prst="rect">
            <a:avLst/>
          </a:prstGeom>
          <a:solidFill>
            <a:srgbClr val="021524"/>
          </a:solidFill>
          <a:ln w="9525" cap="flat" cmpd="sng">
            <a:solidFill>
              <a:srgbClr val="C27BA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21524"/>
              </a:solidFill>
            </a:endParaRPr>
          </a:p>
        </p:txBody>
      </p:sp>
      <p:sp>
        <p:nvSpPr>
          <p:cNvPr id="6" name="Google Shape;93;p22">
            <a:extLst>
              <a:ext uri="{FF2B5EF4-FFF2-40B4-BE49-F238E27FC236}">
                <a16:creationId xmlns:a16="http://schemas.microsoft.com/office/drawing/2014/main" id="{30CAF83B-9E09-BC43-A6F3-6908BACE772E}"/>
              </a:ext>
            </a:extLst>
          </p:cNvPr>
          <p:cNvSpPr txBox="1">
            <a:spLocks/>
          </p:cNvSpPr>
          <p:nvPr/>
        </p:nvSpPr>
        <p:spPr>
          <a:xfrm>
            <a:off x="2206418" y="2483494"/>
            <a:ext cx="4384234" cy="101723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00" dirty="0">
                <a:solidFill>
                  <a:srgbClr val="D9D2E9"/>
                </a:solidFill>
                <a:latin typeface="Roboto Light"/>
                <a:ea typeface="Roboto Light"/>
                <a:cs typeface="Roboto Light"/>
                <a:sym typeface="Roboto Light"/>
              </a:rPr>
              <a:t>Experts are unfamiliar with the specific environmental conditions</a:t>
            </a:r>
          </a:p>
          <a:p>
            <a:r>
              <a:rPr lang="en-US" sz="1200" dirty="0">
                <a:solidFill>
                  <a:srgbClr val="4A86E8"/>
                </a:solidFill>
                <a:latin typeface="Roboto Light"/>
                <a:ea typeface="Roboto Light"/>
                <a:cs typeface="Roboto Light"/>
                <a:sym typeface="Roboto Light"/>
              </a:rPr>
              <a:t> - Can significantly increase time to restoration, and reduce overall efficacy during troubleshooting</a:t>
            </a:r>
          </a:p>
        </p:txBody>
      </p:sp>
      <p:sp>
        <p:nvSpPr>
          <p:cNvPr id="7" name="Google Shape;93;p22">
            <a:extLst>
              <a:ext uri="{FF2B5EF4-FFF2-40B4-BE49-F238E27FC236}">
                <a16:creationId xmlns:a16="http://schemas.microsoft.com/office/drawing/2014/main" id="{5C5CE544-5817-D54E-9CF9-E9CD7D14CA20}"/>
              </a:ext>
            </a:extLst>
          </p:cNvPr>
          <p:cNvSpPr txBox="1">
            <a:spLocks/>
          </p:cNvSpPr>
          <p:nvPr/>
        </p:nvSpPr>
        <p:spPr>
          <a:xfrm>
            <a:off x="2212018" y="1412748"/>
            <a:ext cx="4438338" cy="10768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00" dirty="0">
                <a:solidFill>
                  <a:srgbClr val="D9D2E9"/>
                </a:solidFill>
                <a:latin typeface="Roboto Light"/>
                <a:ea typeface="Roboto Light"/>
                <a:cs typeface="Roboto Light"/>
                <a:sym typeface="Roboto Light"/>
              </a:rPr>
              <a:t>Experts are “rented”, and expertise is rendered only on specific requests</a:t>
            </a:r>
          </a:p>
          <a:p>
            <a:r>
              <a:rPr lang="en-US" sz="1200" dirty="0">
                <a:solidFill>
                  <a:srgbClr val="4A86E8"/>
                </a:solidFill>
                <a:latin typeface="Roboto Light"/>
                <a:ea typeface="Roboto Light"/>
                <a:sym typeface="Roboto Light"/>
              </a:rPr>
              <a:t>- Experts can only react, not innovate </a:t>
            </a:r>
          </a:p>
        </p:txBody>
      </p:sp>
      <p:sp>
        <p:nvSpPr>
          <p:cNvPr id="8" name="Google Shape;93;p22">
            <a:extLst>
              <a:ext uri="{FF2B5EF4-FFF2-40B4-BE49-F238E27FC236}">
                <a16:creationId xmlns:a16="http://schemas.microsoft.com/office/drawing/2014/main" id="{E0DDE6A6-09AB-AE44-A5CD-F27E37C59244}"/>
              </a:ext>
            </a:extLst>
          </p:cNvPr>
          <p:cNvSpPr txBox="1">
            <a:spLocks/>
          </p:cNvSpPr>
          <p:nvPr/>
        </p:nvSpPr>
        <p:spPr>
          <a:xfrm>
            <a:off x="2218114" y="3571993"/>
            <a:ext cx="4605005" cy="85798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00" dirty="0">
                <a:solidFill>
                  <a:srgbClr val="D9D2E9"/>
                </a:solidFill>
                <a:latin typeface="Roboto Light"/>
                <a:ea typeface="Roboto Light"/>
                <a:cs typeface="Roboto Light"/>
                <a:sym typeface="Roboto Light"/>
              </a:rPr>
              <a:t>Product is opaque, and your team’s understanding of it is limited</a:t>
            </a:r>
          </a:p>
          <a:p>
            <a:r>
              <a:rPr lang="en-US" sz="1200" dirty="0">
                <a:solidFill>
                  <a:srgbClr val="4A86E8"/>
                </a:solidFill>
                <a:latin typeface="Roboto Light"/>
                <a:ea typeface="Roboto Light"/>
                <a:sym typeface="Roboto Light"/>
              </a:rPr>
              <a:t>- Severely hampers </a:t>
            </a:r>
            <a:r>
              <a:rPr lang="en-US" sz="1200" i="1" dirty="0">
                <a:solidFill>
                  <a:srgbClr val="4A86E8"/>
                </a:solidFill>
                <a:latin typeface="Roboto Light"/>
                <a:ea typeface="Roboto Light"/>
                <a:sym typeface="Roboto Light"/>
              </a:rPr>
              <a:t>internal</a:t>
            </a:r>
            <a:r>
              <a:rPr lang="en-US" sz="1200" dirty="0">
                <a:solidFill>
                  <a:srgbClr val="4A86E8"/>
                </a:solidFill>
                <a:latin typeface="Roboto Light"/>
                <a:ea typeface="Roboto Light"/>
                <a:sym typeface="Roboto Light"/>
              </a:rPr>
              <a:t> innovation around the solution</a:t>
            </a:r>
          </a:p>
        </p:txBody>
      </p:sp>
      <p:sp>
        <p:nvSpPr>
          <p:cNvPr id="13" name="Google Shape;97;p22">
            <a:extLst>
              <a:ext uri="{FF2B5EF4-FFF2-40B4-BE49-F238E27FC236}">
                <a16:creationId xmlns:a16="http://schemas.microsoft.com/office/drawing/2014/main" id="{149DF672-F1C1-4441-840A-DE14E5317B56}"/>
              </a:ext>
            </a:extLst>
          </p:cNvPr>
          <p:cNvSpPr txBox="1">
            <a:spLocks/>
          </p:cNvSpPr>
          <p:nvPr/>
        </p:nvSpPr>
        <p:spPr>
          <a:xfrm>
            <a:off x="1249423" y="501868"/>
            <a:ext cx="6429823" cy="1005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400" dirty="0">
                <a:solidFill>
                  <a:srgbClr val="FFFFFF"/>
                </a:solidFill>
                <a:latin typeface="Roboto Light"/>
                <a:ea typeface="Roboto Light"/>
                <a:cs typeface="Roboto Light"/>
                <a:sym typeface="Roboto Light"/>
              </a:rPr>
              <a:t>Closed-Source Model</a:t>
            </a:r>
          </a:p>
        </p:txBody>
      </p:sp>
    </p:spTree>
    <p:extLst>
      <p:ext uri="{BB962C8B-B14F-4D97-AF65-F5344CB8AC3E}">
        <p14:creationId xmlns:p14="http://schemas.microsoft.com/office/powerpoint/2010/main" val="14597103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1" name="Google Shape;96;p22">
            <a:extLst>
              <a:ext uri="{FF2B5EF4-FFF2-40B4-BE49-F238E27FC236}">
                <a16:creationId xmlns:a16="http://schemas.microsoft.com/office/drawing/2014/main" id="{D00B2132-22E9-7146-A0C0-21B876691B58}"/>
              </a:ext>
            </a:extLst>
          </p:cNvPr>
          <p:cNvSpPr/>
          <p:nvPr/>
        </p:nvSpPr>
        <p:spPr>
          <a:xfrm>
            <a:off x="2185082" y="1428750"/>
            <a:ext cx="4863118" cy="3048000"/>
          </a:xfrm>
          <a:prstGeom prst="rect">
            <a:avLst/>
          </a:prstGeom>
          <a:solidFill>
            <a:srgbClr val="021524"/>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21524"/>
              </a:solidFill>
            </a:endParaRPr>
          </a:p>
        </p:txBody>
      </p:sp>
      <p:sp>
        <p:nvSpPr>
          <p:cNvPr id="12" name="Google Shape;97;p22">
            <a:extLst>
              <a:ext uri="{FF2B5EF4-FFF2-40B4-BE49-F238E27FC236}">
                <a16:creationId xmlns:a16="http://schemas.microsoft.com/office/drawing/2014/main" id="{BEADB582-24C4-3445-B821-E4686E2D6FE4}"/>
              </a:ext>
            </a:extLst>
          </p:cNvPr>
          <p:cNvSpPr txBox="1">
            <a:spLocks/>
          </p:cNvSpPr>
          <p:nvPr/>
        </p:nvSpPr>
        <p:spPr>
          <a:xfrm>
            <a:off x="1249423" y="501868"/>
            <a:ext cx="6429823" cy="1005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400" dirty="0">
                <a:solidFill>
                  <a:srgbClr val="FFFFFF"/>
                </a:solidFill>
                <a:latin typeface="Roboto Light"/>
                <a:ea typeface="Roboto Light"/>
                <a:cs typeface="Roboto Light"/>
                <a:sym typeface="Roboto Light"/>
              </a:rPr>
              <a:t>Open-Source Model</a:t>
            </a:r>
          </a:p>
        </p:txBody>
      </p:sp>
      <p:sp>
        <p:nvSpPr>
          <p:cNvPr id="13" name="Google Shape;93;p22">
            <a:extLst>
              <a:ext uri="{FF2B5EF4-FFF2-40B4-BE49-F238E27FC236}">
                <a16:creationId xmlns:a16="http://schemas.microsoft.com/office/drawing/2014/main" id="{1E8DB9B5-B9C5-AC47-94A1-066CEF596C4A}"/>
              </a:ext>
            </a:extLst>
          </p:cNvPr>
          <p:cNvSpPr txBox="1">
            <a:spLocks/>
          </p:cNvSpPr>
          <p:nvPr/>
        </p:nvSpPr>
        <p:spPr>
          <a:xfrm>
            <a:off x="2206418" y="2483494"/>
            <a:ext cx="4384234" cy="101723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00" dirty="0">
                <a:solidFill>
                  <a:srgbClr val="D9D2E9"/>
                </a:solidFill>
                <a:latin typeface="Roboto Light"/>
                <a:ea typeface="Roboto Light"/>
                <a:cs typeface="Roboto Light"/>
                <a:sym typeface="Roboto Light"/>
              </a:rPr>
              <a:t>Experts are fully versed in the specific environmental conditions</a:t>
            </a:r>
          </a:p>
          <a:p>
            <a:r>
              <a:rPr lang="en-US" sz="1200" dirty="0">
                <a:solidFill>
                  <a:srgbClr val="4A86E8"/>
                </a:solidFill>
                <a:latin typeface="Roboto Light"/>
                <a:ea typeface="Roboto Light"/>
                <a:cs typeface="Roboto Light"/>
                <a:sym typeface="Roboto Light"/>
              </a:rPr>
              <a:t> - Can significantly decrease MTT, and maximize overall efficacy during troubleshooting</a:t>
            </a:r>
          </a:p>
        </p:txBody>
      </p:sp>
      <p:sp>
        <p:nvSpPr>
          <p:cNvPr id="14" name="Google Shape;93;p22">
            <a:extLst>
              <a:ext uri="{FF2B5EF4-FFF2-40B4-BE49-F238E27FC236}">
                <a16:creationId xmlns:a16="http://schemas.microsoft.com/office/drawing/2014/main" id="{727AC1F3-42B7-134F-B762-71441817DDE5}"/>
              </a:ext>
            </a:extLst>
          </p:cNvPr>
          <p:cNvSpPr txBox="1">
            <a:spLocks/>
          </p:cNvSpPr>
          <p:nvPr/>
        </p:nvSpPr>
        <p:spPr>
          <a:xfrm>
            <a:off x="2201198" y="1427208"/>
            <a:ext cx="4857518" cy="10768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00" dirty="0">
                <a:solidFill>
                  <a:srgbClr val="D9D2E9"/>
                </a:solidFill>
                <a:latin typeface="Roboto Light"/>
                <a:ea typeface="Roboto Light"/>
                <a:cs typeface="Roboto Light"/>
                <a:sym typeface="Roboto Light"/>
              </a:rPr>
              <a:t>Experts have the opportunity to leverage their skills for the benefit your entire space</a:t>
            </a:r>
          </a:p>
          <a:p>
            <a:r>
              <a:rPr lang="en-US" sz="1200" dirty="0">
                <a:solidFill>
                  <a:srgbClr val="4A86E8"/>
                </a:solidFill>
                <a:latin typeface="Roboto Light"/>
                <a:ea typeface="Roboto Light"/>
                <a:sym typeface="Roboto Light"/>
              </a:rPr>
              <a:t>- Experts can optimize integrations, support and ops because of this understanding</a:t>
            </a:r>
          </a:p>
        </p:txBody>
      </p:sp>
      <p:sp>
        <p:nvSpPr>
          <p:cNvPr id="16" name="Google Shape;93;p22">
            <a:extLst>
              <a:ext uri="{FF2B5EF4-FFF2-40B4-BE49-F238E27FC236}">
                <a16:creationId xmlns:a16="http://schemas.microsoft.com/office/drawing/2014/main" id="{614F9532-5BDF-434A-AAC9-5815B42A60A3}"/>
              </a:ext>
            </a:extLst>
          </p:cNvPr>
          <p:cNvSpPr txBox="1">
            <a:spLocks/>
          </p:cNvSpPr>
          <p:nvPr/>
        </p:nvSpPr>
        <p:spPr>
          <a:xfrm>
            <a:off x="2218114" y="3571993"/>
            <a:ext cx="4605005" cy="85798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00" dirty="0">
                <a:solidFill>
                  <a:srgbClr val="D9D2E9"/>
                </a:solidFill>
                <a:latin typeface="Roboto Light"/>
                <a:ea typeface="Roboto Light"/>
                <a:cs typeface="Roboto Light"/>
                <a:sym typeface="Roboto Light"/>
              </a:rPr>
              <a:t>Product is entirely visible, and your team’s understanding of it is fully unhindered</a:t>
            </a:r>
          </a:p>
          <a:p>
            <a:r>
              <a:rPr lang="en-US" sz="1200" dirty="0">
                <a:solidFill>
                  <a:srgbClr val="4A86E8"/>
                </a:solidFill>
                <a:latin typeface="Roboto Light"/>
                <a:ea typeface="Roboto Light"/>
                <a:sym typeface="Roboto Light"/>
              </a:rPr>
              <a:t>- Enables cultivated experts to do full fledged solutioning</a:t>
            </a:r>
          </a:p>
        </p:txBody>
      </p:sp>
    </p:spTree>
    <p:extLst>
      <p:ext uri="{BB962C8B-B14F-4D97-AF65-F5344CB8AC3E}">
        <p14:creationId xmlns:p14="http://schemas.microsoft.com/office/powerpoint/2010/main" val="23188664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26"/>
          <p:cNvSpPr/>
          <p:nvPr/>
        </p:nvSpPr>
        <p:spPr>
          <a:xfrm>
            <a:off x="0" y="0"/>
            <a:ext cx="9144000" cy="5143500"/>
          </a:xfrm>
          <a:prstGeom prst="rect">
            <a:avLst/>
          </a:prstGeom>
          <a:gradFill>
            <a:gsLst>
              <a:gs pos="0">
                <a:srgbClr val="021524"/>
              </a:gs>
              <a:gs pos="100000">
                <a:srgbClr val="010F1E">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26"/>
          <p:cNvSpPr txBox="1">
            <a:spLocks noGrp="1"/>
          </p:cNvSpPr>
          <p:nvPr>
            <p:ph type="title"/>
          </p:nvPr>
        </p:nvSpPr>
        <p:spPr>
          <a:xfrm>
            <a:off x="1193450" y="1372175"/>
            <a:ext cx="6757200" cy="2399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dirty="0">
                <a:solidFill>
                  <a:srgbClr val="FFFFFF"/>
                </a:solidFill>
                <a:latin typeface="Roboto Light"/>
                <a:ea typeface="Roboto Light"/>
                <a:cs typeface="Roboto Light"/>
                <a:sym typeface="Roboto Light"/>
              </a:rPr>
              <a:t>How do we cultivate Internal experts?</a:t>
            </a:r>
            <a:endParaRPr sz="3600" dirty="0">
              <a:solidFill>
                <a:srgbClr val="D9D2E9"/>
              </a:solidFill>
              <a:latin typeface="Roboto Light"/>
              <a:ea typeface="Roboto Light"/>
              <a:cs typeface="Roboto Light"/>
              <a:sym typeface="Roboto Light"/>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23"/>
          <p:cNvSpPr txBox="1"/>
          <p:nvPr/>
        </p:nvSpPr>
        <p:spPr>
          <a:xfrm>
            <a:off x="3639125" y="1855150"/>
            <a:ext cx="4974600" cy="1018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US" sz="3200" dirty="0">
                <a:solidFill>
                  <a:schemeClr val="lt1"/>
                </a:solidFill>
                <a:latin typeface="Roboto Light"/>
                <a:ea typeface="Roboto Light"/>
                <a:cs typeface="Roboto Light"/>
                <a:sym typeface="Roboto Light"/>
              </a:rPr>
              <a:t>Community Participation</a:t>
            </a:r>
            <a:endParaRPr sz="3200" dirty="0">
              <a:solidFill>
                <a:schemeClr val="lt1"/>
              </a:solidFill>
              <a:latin typeface="Roboto Light"/>
              <a:ea typeface="Roboto Light"/>
              <a:cs typeface="Roboto Light"/>
              <a:sym typeface="Roboto Light"/>
            </a:endParaRPr>
          </a:p>
        </p:txBody>
      </p:sp>
      <p:sp>
        <p:nvSpPr>
          <p:cNvPr id="104" name="Google Shape;104;p23"/>
          <p:cNvSpPr txBox="1"/>
          <p:nvPr/>
        </p:nvSpPr>
        <p:spPr>
          <a:xfrm>
            <a:off x="1471200" y="1967225"/>
            <a:ext cx="794700" cy="1284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7200" dirty="0">
                <a:solidFill>
                  <a:srgbClr val="FFFFFF"/>
                </a:solidFill>
                <a:latin typeface="Roboto Thin"/>
                <a:ea typeface="Roboto Thin"/>
                <a:cs typeface="Roboto Thin"/>
                <a:sym typeface="Roboto Thin"/>
              </a:rPr>
              <a:t>2</a:t>
            </a:r>
            <a:endParaRPr sz="7200" dirty="0">
              <a:solidFill>
                <a:srgbClr val="FFFFFF"/>
              </a:solidFill>
              <a:latin typeface="Roboto Thin"/>
              <a:ea typeface="Roboto Thin"/>
              <a:cs typeface="Roboto Thin"/>
              <a:sym typeface="Roboto Thin"/>
            </a:endParaRPr>
          </a:p>
        </p:txBody>
      </p:sp>
      <p:sp>
        <p:nvSpPr>
          <p:cNvPr id="105" name="Google Shape;105;p23"/>
          <p:cNvSpPr txBox="1"/>
          <p:nvPr/>
        </p:nvSpPr>
        <p:spPr>
          <a:xfrm>
            <a:off x="3698249" y="2978300"/>
            <a:ext cx="4915475" cy="1498450"/>
          </a:xfrm>
          <a:prstGeom prst="rect">
            <a:avLst/>
          </a:prstGeom>
          <a:noFill/>
          <a:ln>
            <a:noFill/>
          </a:ln>
        </p:spPr>
        <p:txBody>
          <a:bodyPr spcFirstLastPara="1" wrap="square" lIns="91425" tIns="91425" rIns="91425" bIns="91425" anchor="t" anchorCtr="0">
            <a:noAutofit/>
          </a:bodyPr>
          <a:lstStyle/>
          <a:p>
            <a:pPr lvl="0"/>
            <a:r>
              <a:rPr lang="en-US" sz="2400" dirty="0">
                <a:solidFill>
                  <a:srgbClr val="4A86E8"/>
                </a:solidFill>
                <a:latin typeface="Roboto Light"/>
                <a:ea typeface="Roboto Light"/>
                <a:cs typeface="Roboto Light"/>
                <a:sym typeface="Roboto Light"/>
              </a:rPr>
              <a:t>Tried but True</a:t>
            </a:r>
            <a:endParaRPr sz="2400" dirty="0">
              <a:solidFill>
                <a:srgbClr val="4A86E8"/>
              </a:solidFill>
              <a:latin typeface="Roboto Light"/>
              <a:ea typeface="Roboto Light"/>
              <a:cs typeface="Roboto Light"/>
              <a:sym typeface="Roboto Light"/>
            </a:endParaRPr>
          </a:p>
        </p:txBody>
      </p:sp>
    </p:spTree>
    <p:extLst>
      <p:ext uri="{BB962C8B-B14F-4D97-AF65-F5344CB8AC3E}">
        <p14:creationId xmlns:p14="http://schemas.microsoft.com/office/powerpoint/2010/main" val="8296774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0" name="Google Shape;111;p24">
            <a:extLst>
              <a:ext uri="{FF2B5EF4-FFF2-40B4-BE49-F238E27FC236}">
                <a16:creationId xmlns:a16="http://schemas.microsoft.com/office/drawing/2014/main" id="{90BF659C-B358-5A4E-9383-4CC968271C0A}"/>
              </a:ext>
            </a:extLst>
          </p:cNvPr>
          <p:cNvSpPr/>
          <p:nvPr/>
        </p:nvSpPr>
        <p:spPr>
          <a:xfrm rot="10800000">
            <a:off x="0" y="1553687"/>
            <a:ext cx="9220200" cy="3594583"/>
          </a:xfrm>
          <a:prstGeom prst="rect">
            <a:avLst/>
          </a:prstGeom>
          <a:gradFill>
            <a:gsLst>
              <a:gs pos="0">
                <a:srgbClr val="021524"/>
              </a:gs>
              <a:gs pos="100000">
                <a:srgbClr val="010F1E">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33" name="Picture 32">
            <a:extLst>
              <a:ext uri="{FF2B5EF4-FFF2-40B4-BE49-F238E27FC236}">
                <a16:creationId xmlns:a16="http://schemas.microsoft.com/office/drawing/2014/main" id="{BEE86276-6089-5C4C-A30C-7AB8445BC126}"/>
              </a:ext>
            </a:extLst>
          </p:cNvPr>
          <p:cNvPicPr>
            <a:picLocks noChangeAspect="1"/>
          </p:cNvPicPr>
          <p:nvPr/>
        </p:nvPicPr>
        <p:blipFill>
          <a:blip r:embed="rId3"/>
          <a:stretch>
            <a:fillRect/>
          </a:stretch>
        </p:blipFill>
        <p:spPr>
          <a:xfrm>
            <a:off x="210913" y="190954"/>
            <a:ext cx="530352" cy="530352"/>
          </a:xfrm>
          <a:prstGeom prst="ellipse">
            <a:avLst/>
          </a:prstGeom>
          <a:solidFill>
            <a:schemeClr val="tx1">
              <a:lumMod val="75000"/>
              <a:lumOff val="25000"/>
            </a:schemeClr>
          </a:solidFill>
          <a:ln>
            <a:solidFill>
              <a:srgbClr val="ADADAD"/>
            </a:solidFill>
          </a:ln>
        </p:spPr>
      </p:pic>
      <p:sp>
        <p:nvSpPr>
          <p:cNvPr id="11" name="Rounded Rectangle 10">
            <a:extLst>
              <a:ext uri="{FF2B5EF4-FFF2-40B4-BE49-F238E27FC236}">
                <a16:creationId xmlns:a16="http://schemas.microsoft.com/office/drawing/2014/main" id="{32A1084D-D478-4047-9BFB-3A565225A953}"/>
              </a:ext>
            </a:extLst>
          </p:cNvPr>
          <p:cNvSpPr/>
          <p:nvPr/>
        </p:nvSpPr>
        <p:spPr>
          <a:xfrm>
            <a:off x="965080" y="170077"/>
            <a:ext cx="3302120" cy="954085"/>
          </a:xfrm>
          <a:prstGeom prst="roundRect">
            <a:avLst/>
          </a:prstGeom>
          <a:solidFill>
            <a:schemeClr val="accent3">
              <a:lumMod val="50000"/>
            </a:schemeClr>
          </a:solidFill>
          <a:ln w="6350">
            <a:solidFill>
              <a:srgbClr val="ADAD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5">
            <a:extLst>
              <a:ext uri="{FF2B5EF4-FFF2-40B4-BE49-F238E27FC236}">
                <a16:creationId xmlns:a16="http://schemas.microsoft.com/office/drawing/2014/main" id="{74325CB7-6454-5D40-932B-4AC317177DC0}"/>
              </a:ext>
            </a:extLst>
          </p:cNvPr>
          <p:cNvSpPr/>
          <p:nvPr/>
        </p:nvSpPr>
        <p:spPr>
          <a:xfrm>
            <a:off x="6768980" y="1429610"/>
            <a:ext cx="1393136" cy="1074840"/>
          </a:xfrm>
          <a:prstGeom prst="roundRect">
            <a:avLst/>
          </a:prstGeom>
          <a:solidFill>
            <a:schemeClr val="accent4">
              <a:lumMod val="50000"/>
            </a:schemeClr>
          </a:solidFill>
          <a:ln w="635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Google Shape;140;p28">
            <a:extLst>
              <a:ext uri="{FF2B5EF4-FFF2-40B4-BE49-F238E27FC236}">
                <a16:creationId xmlns:a16="http://schemas.microsoft.com/office/drawing/2014/main" id="{D7D40A8F-2C4F-B043-B475-EAC35D7D1BC3}"/>
              </a:ext>
            </a:extLst>
          </p:cNvPr>
          <p:cNvSpPr txBox="1">
            <a:spLocks/>
          </p:cNvSpPr>
          <p:nvPr/>
        </p:nvSpPr>
        <p:spPr>
          <a:xfrm>
            <a:off x="6887797" y="1572850"/>
            <a:ext cx="1259079" cy="7883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00" dirty="0">
                <a:solidFill>
                  <a:srgbClr val="FFFFFF"/>
                </a:solidFill>
                <a:latin typeface="Roboto Light"/>
                <a:ea typeface="Roboto Light"/>
                <a:cs typeface="Roboto Light"/>
                <a:sym typeface="Roboto Light"/>
              </a:rPr>
              <a:t>No, why?</a:t>
            </a:r>
          </a:p>
        </p:txBody>
      </p:sp>
      <p:sp>
        <p:nvSpPr>
          <p:cNvPr id="38" name="Rounded Rectangle 37">
            <a:extLst>
              <a:ext uri="{FF2B5EF4-FFF2-40B4-BE49-F238E27FC236}">
                <a16:creationId xmlns:a16="http://schemas.microsoft.com/office/drawing/2014/main" id="{3DD5C621-2842-644D-8A3E-1C0391EB0CFF}"/>
              </a:ext>
            </a:extLst>
          </p:cNvPr>
          <p:cNvSpPr/>
          <p:nvPr/>
        </p:nvSpPr>
        <p:spPr>
          <a:xfrm>
            <a:off x="971610" y="2957248"/>
            <a:ext cx="4909258" cy="1214701"/>
          </a:xfrm>
          <a:prstGeom prst="roundRect">
            <a:avLst/>
          </a:prstGeom>
          <a:solidFill>
            <a:schemeClr val="accent3">
              <a:lumMod val="50000"/>
            </a:schemeClr>
          </a:solidFill>
          <a:ln w="6350">
            <a:solidFill>
              <a:srgbClr val="ADAD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Google Shape;140;p28">
            <a:extLst>
              <a:ext uri="{FF2B5EF4-FFF2-40B4-BE49-F238E27FC236}">
                <a16:creationId xmlns:a16="http://schemas.microsoft.com/office/drawing/2014/main" id="{9D55DF84-82C8-B543-A00B-4DBD3D5D365B}"/>
              </a:ext>
            </a:extLst>
          </p:cNvPr>
          <p:cNvSpPr txBox="1">
            <a:spLocks/>
          </p:cNvSpPr>
          <p:nvPr/>
        </p:nvSpPr>
        <p:spPr>
          <a:xfrm>
            <a:off x="1085910" y="3203229"/>
            <a:ext cx="4629090" cy="72273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00" dirty="0">
                <a:solidFill>
                  <a:schemeClr val="bg1"/>
                </a:solidFill>
                <a:latin typeface="Roboto Light"/>
                <a:ea typeface="Roboto Light"/>
                <a:cs typeface="Roboto Light"/>
                <a:sym typeface="Roboto Light"/>
              </a:rPr>
              <a:t>We just started to receive some HTTP 502s during our testing… and can’t find logs for the transactions</a:t>
            </a:r>
          </a:p>
        </p:txBody>
      </p:sp>
      <p:pic>
        <p:nvPicPr>
          <p:cNvPr id="13" name="Picture 12">
            <a:extLst>
              <a:ext uri="{FF2B5EF4-FFF2-40B4-BE49-F238E27FC236}">
                <a16:creationId xmlns:a16="http://schemas.microsoft.com/office/drawing/2014/main" id="{51F36A93-122E-5C43-8774-B1107052BBE7}"/>
              </a:ext>
            </a:extLst>
          </p:cNvPr>
          <p:cNvPicPr>
            <a:picLocks noChangeAspect="1"/>
          </p:cNvPicPr>
          <p:nvPr/>
        </p:nvPicPr>
        <p:blipFill>
          <a:blip r:embed="rId4"/>
          <a:stretch>
            <a:fillRect/>
          </a:stretch>
        </p:blipFill>
        <p:spPr>
          <a:xfrm>
            <a:off x="8425982" y="1410560"/>
            <a:ext cx="530352" cy="530352"/>
          </a:xfrm>
          <a:prstGeom prst="ellipse">
            <a:avLst/>
          </a:prstGeom>
          <a:ln>
            <a:solidFill>
              <a:schemeClr val="accent1">
                <a:lumMod val="60000"/>
                <a:lumOff val="40000"/>
              </a:schemeClr>
            </a:solidFill>
          </a:ln>
        </p:spPr>
      </p:pic>
      <p:pic>
        <p:nvPicPr>
          <p:cNvPr id="14" name="Picture 13">
            <a:extLst>
              <a:ext uri="{FF2B5EF4-FFF2-40B4-BE49-F238E27FC236}">
                <a16:creationId xmlns:a16="http://schemas.microsoft.com/office/drawing/2014/main" id="{C7899804-0716-5B4A-B28C-7F0F55F75FFB}"/>
              </a:ext>
            </a:extLst>
          </p:cNvPr>
          <p:cNvPicPr>
            <a:picLocks noChangeAspect="1"/>
          </p:cNvPicPr>
          <p:nvPr/>
        </p:nvPicPr>
        <p:blipFill rotWithShape="1">
          <a:blip r:embed="rId5"/>
          <a:srcRect l="17561" r="21090"/>
          <a:stretch/>
        </p:blipFill>
        <p:spPr>
          <a:xfrm>
            <a:off x="949314" y="4411729"/>
            <a:ext cx="5257801" cy="1311142"/>
          </a:xfrm>
          <a:prstGeom prst="roundRect">
            <a:avLst/>
          </a:prstGeom>
          <a:noFill/>
          <a:ln w="12700">
            <a:solidFill>
              <a:schemeClr val="tx2"/>
            </a:solidFill>
          </a:ln>
          <a:effectLst>
            <a:glow>
              <a:srgbClr val="0070C0"/>
            </a:glow>
          </a:effectLst>
        </p:spPr>
      </p:pic>
      <p:sp>
        <p:nvSpPr>
          <p:cNvPr id="26" name="Google Shape;140;p28">
            <a:extLst>
              <a:ext uri="{FF2B5EF4-FFF2-40B4-BE49-F238E27FC236}">
                <a16:creationId xmlns:a16="http://schemas.microsoft.com/office/drawing/2014/main" id="{5E187100-12CE-2E4E-A6DF-3175626E6A90}"/>
              </a:ext>
            </a:extLst>
          </p:cNvPr>
          <p:cNvSpPr txBox="1">
            <a:spLocks/>
          </p:cNvSpPr>
          <p:nvPr/>
        </p:nvSpPr>
        <p:spPr>
          <a:xfrm>
            <a:off x="1085910" y="285750"/>
            <a:ext cx="4629090" cy="72273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00" dirty="0">
                <a:solidFill>
                  <a:schemeClr val="bg1"/>
                </a:solidFill>
                <a:latin typeface="Roboto Light"/>
                <a:ea typeface="Roboto Light"/>
                <a:cs typeface="Roboto Light"/>
                <a:sym typeface="Roboto Light"/>
              </a:rPr>
              <a:t>Any issues with Kong today?</a:t>
            </a:r>
          </a:p>
        </p:txBody>
      </p:sp>
    </p:spTree>
    <p:extLst>
      <p:ext uri="{BB962C8B-B14F-4D97-AF65-F5344CB8AC3E}">
        <p14:creationId xmlns:p14="http://schemas.microsoft.com/office/powerpoint/2010/main" val="3050215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p:cTn id="7" dur="500" fill="hold"/>
                                        <p:tgtEl>
                                          <p:spTgt spid="33"/>
                                        </p:tgtEl>
                                        <p:attrNameLst>
                                          <p:attrName>ppt_w</p:attrName>
                                        </p:attrNameLst>
                                      </p:cBhvr>
                                      <p:tavLst>
                                        <p:tav tm="0">
                                          <p:val>
                                            <p:fltVal val="0"/>
                                          </p:val>
                                        </p:tav>
                                        <p:tav tm="100000">
                                          <p:val>
                                            <p:strVal val="#ppt_w"/>
                                          </p:val>
                                        </p:tav>
                                      </p:tavLst>
                                    </p:anim>
                                    <p:anim calcmode="lin" valueType="num">
                                      <p:cBhvr>
                                        <p:cTn id="8" dur="500" fill="hold"/>
                                        <p:tgtEl>
                                          <p:spTgt spid="33"/>
                                        </p:tgtEl>
                                        <p:attrNameLst>
                                          <p:attrName>ppt_h</p:attrName>
                                        </p:attrNameLst>
                                      </p:cBhvr>
                                      <p:tavLst>
                                        <p:tav tm="0">
                                          <p:val>
                                            <p:fltVal val="0"/>
                                          </p:val>
                                        </p:tav>
                                        <p:tav tm="100000">
                                          <p:val>
                                            <p:strVal val="#ppt_h"/>
                                          </p:val>
                                        </p:tav>
                                      </p:tavLst>
                                    </p:anim>
                                    <p:anim calcmode="lin" valueType="num">
                                      <p:cBhvr>
                                        <p:cTn id="9" dur="500" fill="hold"/>
                                        <p:tgtEl>
                                          <p:spTgt spid="33"/>
                                        </p:tgtEl>
                                        <p:attrNameLst>
                                          <p:attrName>style.rotation</p:attrName>
                                        </p:attrNameLst>
                                      </p:cBhvr>
                                      <p:tavLst>
                                        <p:tav tm="0">
                                          <p:val>
                                            <p:fltVal val="90"/>
                                          </p:val>
                                        </p:tav>
                                        <p:tav tm="100000">
                                          <p:val>
                                            <p:fltVal val="0"/>
                                          </p:val>
                                        </p:tav>
                                      </p:tavLst>
                                    </p:anim>
                                    <p:animEffect transition="in" filter="fade">
                                      <p:cBhvr>
                                        <p:cTn id="10" dur="500"/>
                                        <p:tgtEl>
                                          <p:spTgt spid="3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500"/>
                                        <p:tgtEl>
                                          <p:spTgt spid="2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500"/>
                                        <p:tgtEl>
                                          <p:spTgt spid="1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fade">
                                      <p:cBhvr>
                                        <p:cTn id="24" dur="500"/>
                                        <p:tgtEl>
                                          <p:spTgt spid="17"/>
                                        </p:tgtEl>
                                      </p:cBhvr>
                                    </p:animEffect>
                                  </p:childTnLst>
                                </p:cTn>
                              </p:par>
                              <p:par>
                                <p:cTn id="25" presetID="3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anim calcmode="lin" valueType="num">
                                      <p:cBhvr>
                                        <p:cTn id="27" dur="500" fill="hold"/>
                                        <p:tgtEl>
                                          <p:spTgt spid="13"/>
                                        </p:tgtEl>
                                        <p:attrNameLst>
                                          <p:attrName>ppt_w</p:attrName>
                                        </p:attrNameLst>
                                      </p:cBhvr>
                                      <p:tavLst>
                                        <p:tav tm="0">
                                          <p:val>
                                            <p:fltVal val="0"/>
                                          </p:val>
                                        </p:tav>
                                        <p:tav tm="100000">
                                          <p:val>
                                            <p:strVal val="#ppt_w"/>
                                          </p:val>
                                        </p:tav>
                                      </p:tavLst>
                                    </p:anim>
                                    <p:anim calcmode="lin" valueType="num">
                                      <p:cBhvr>
                                        <p:cTn id="28" dur="500" fill="hold"/>
                                        <p:tgtEl>
                                          <p:spTgt spid="13"/>
                                        </p:tgtEl>
                                        <p:attrNameLst>
                                          <p:attrName>ppt_h</p:attrName>
                                        </p:attrNameLst>
                                      </p:cBhvr>
                                      <p:tavLst>
                                        <p:tav tm="0">
                                          <p:val>
                                            <p:fltVal val="0"/>
                                          </p:val>
                                        </p:tav>
                                        <p:tav tm="100000">
                                          <p:val>
                                            <p:strVal val="#ppt_h"/>
                                          </p:val>
                                        </p:tav>
                                      </p:tavLst>
                                    </p:anim>
                                    <p:anim calcmode="lin" valueType="num">
                                      <p:cBhvr>
                                        <p:cTn id="29" dur="500" fill="hold"/>
                                        <p:tgtEl>
                                          <p:spTgt spid="13"/>
                                        </p:tgtEl>
                                        <p:attrNameLst>
                                          <p:attrName>style.rotation</p:attrName>
                                        </p:attrNameLst>
                                      </p:cBhvr>
                                      <p:tavLst>
                                        <p:tav tm="0">
                                          <p:val>
                                            <p:fltVal val="90"/>
                                          </p:val>
                                        </p:tav>
                                        <p:tav tm="100000">
                                          <p:val>
                                            <p:fltVal val="0"/>
                                          </p:val>
                                        </p:tav>
                                      </p:tavLst>
                                    </p:anim>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39"/>
                                        </p:tgtEl>
                                        <p:attrNameLst>
                                          <p:attrName>style.visibility</p:attrName>
                                        </p:attrNameLst>
                                      </p:cBhvr>
                                      <p:to>
                                        <p:strVal val="visible"/>
                                      </p:to>
                                    </p:set>
                                    <p:animEffect transition="in" filter="fade">
                                      <p:cBhvr>
                                        <p:cTn id="35" dur="500"/>
                                        <p:tgtEl>
                                          <p:spTgt spid="39"/>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8"/>
                                        </p:tgtEl>
                                        <p:attrNameLst>
                                          <p:attrName>style.visibility</p:attrName>
                                        </p:attrNameLst>
                                      </p:cBhvr>
                                      <p:to>
                                        <p:strVal val="visible"/>
                                      </p:to>
                                    </p:set>
                                    <p:animEffect transition="in" filter="fade">
                                      <p:cBhvr>
                                        <p:cTn id="38" dur="500"/>
                                        <p:tgtEl>
                                          <p:spTgt spid="38"/>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14"/>
                                        </p:tgtEl>
                                        <p:attrNameLst>
                                          <p:attrName>style.visibility</p:attrName>
                                        </p:attrNameLst>
                                      </p:cBhvr>
                                      <p:to>
                                        <p:strVal val="visible"/>
                                      </p:to>
                                    </p:set>
                                    <p:animEffect transition="in" filter="fade">
                                      <p:cBhvr>
                                        <p:cTn id="43" dur="500"/>
                                        <p:tgtEl>
                                          <p:spTgt spid="14"/>
                                        </p:tgtEl>
                                      </p:cBhvr>
                                    </p:animEffect>
                                  </p:childTnLst>
                                </p:cTn>
                              </p:par>
                            </p:childTnLst>
                          </p:cTn>
                        </p:par>
                      </p:childTnLst>
                    </p:cTn>
                  </p:par>
                  <p:par>
                    <p:cTn id="44" fill="hold">
                      <p:stCondLst>
                        <p:cond delay="indefinite"/>
                      </p:stCondLst>
                      <p:childTnLst>
                        <p:par>
                          <p:cTn id="45" fill="hold">
                            <p:stCondLst>
                              <p:cond delay="0"/>
                            </p:stCondLst>
                            <p:childTnLst>
                              <p:par>
                                <p:cTn id="46" presetID="0" presetClass="path" presetSubtype="0" accel="50000" decel="50000" fill="hold" nodeType="clickEffect">
                                  <p:stCondLst>
                                    <p:cond delay="0"/>
                                  </p:stCondLst>
                                  <p:childTnLst>
                                    <p:animMotion origin="layout" path="M 0 0 L 0 -0.14815 " pathEditMode="relative" ptsTypes="AA">
                                      <p:cBhvr>
                                        <p:cTn id="47" dur="500" fill="hold"/>
                                        <p:tgtEl>
                                          <p:spTgt spid="33"/>
                                        </p:tgtEl>
                                        <p:attrNameLst>
                                          <p:attrName>ppt_x</p:attrName>
                                          <p:attrName>ppt_y</p:attrName>
                                        </p:attrNameLst>
                                      </p:cBhvr>
                                    </p:animMotion>
                                  </p:childTnLst>
                                </p:cTn>
                              </p:par>
                              <p:par>
                                <p:cTn id="48" presetID="0" presetClass="path" presetSubtype="0" accel="50000" decel="50000" fill="hold" grpId="1" nodeType="withEffect">
                                  <p:stCondLst>
                                    <p:cond delay="0"/>
                                  </p:stCondLst>
                                  <p:childTnLst>
                                    <p:animMotion origin="layout" path="M 0 0 L 0 -0.14815 " pathEditMode="relative" ptsTypes="AA">
                                      <p:cBhvr>
                                        <p:cTn id="49" dur="500" fill="hold"/>
                                        <p:tgtEl>
                                          <p:spTgt spid="11"/>
                                        </p:tgtEl>
                                        <p:attrNameLst>
                                          <p:attrName>ppt_x</p:attrName>
                                          <p:attrName>ppt_y</p:attrName>
                                        </p:attrNameLst>
                                      </p:cBhvr>
                                    </p:animMotion>
                                  </p:childTnLst>
                                </p:cTn>
                              </p:par>
                              <p:par>
                                <p:cTn id="50" presetID="0" presetClass="path" presetSubtype="0" accel="50000" decel="50000" fill="hold" grpId="1" nodeType="withEffect">
                                  <p:stCondLst>
                                    <p:cond delay="0"/>
                                  </p:stCondLst>
                                  <p:childTnLst>
                                    <p:animMotion origin="layout" path="M 0 0 L 0 -0.14815 " pathEditMode="relative" ptsTypes="AA">
                                      <p:cBhvr>
                                        <p:cTn id="51" dur="500" fill="hold"/>
                                        <p:tgtEl>
                                          <p:spTgt spid="16"/>
                                        </p:tgtEl>
                                        <p:attrNameLst>
                                          <p:attrName>ppt_x</p:attrName>
                                          <p:attrName>ppt_y</p:attrName>
                                        </p:attrNameLst>
                                      </p:cBhvr>
                                    </p:animMotion>
                                  </p:childTnLst>
                                </p:cTn>
                              </p:par>
                              <p:par>
                                <p:cTn id="52" presetID="0" presetClass="path" presetSubtype="0" accel="50000" decel="50000" fill="hold" grpId="1" nodeType="withEffect">
                                  <p:stCondLst>
                                    <p:cond delay="0"/>
                                  </p:stCondLst>
                                  <p:childTnLst>
                                    <p:animMotion origin="layout" path="M 0 0 L 0 -0.14815 " pathEditMode="relative" ptsTypes="AA">
                                      <p:cBhvr>
                                        <p:cTn id="53" dur="500" fill="hold"/>
                                        <p:tgtEl>
                                          <p:spTgt spid="17"/>
                                        </p:tgtEl>
                                        <p:attrNameLst>
                                          <p:attrName>ppt_x</p:attrName>
                                          <p:attrName>ppt_y</p:attrName>
                                        </p:attrNameLst>
                                      </p:cBhvr>
                                    </p:animMotion>
                                  </p:childTnLst>
                                </p:cTn>
                              </p:par>
                              <p:par>
                                <p:cTn id="54" presetID="0" presetClass="path" presetSubtype="0" accel="50000" decel="50000" fill="hold" grpId="1" nodeType="withEffect">
                                  <p:stCondLst>
                                    <p:cond delay="0"/>
                                  </p:stCondLst>
                                  <p:childTnLst>
                                    <p:animMotion origin="layout" path="M 0 0 L 0 -0.14815 " pathEditMode="relative" ptsTypes="AA">
                                      <p:cBhvr>
                                        <p:cTn id="55" dur="500" fill="hold"/>
                                        <p:tgtEl>
                                          <p:spTgt spid="38"/>
                                        </p:tgtEl>
                                        <p:attrNameLst>
                                          <p:attrName>ppt_x</p:attrName>
                                          <p:attrName>ppt_y</p:attrName>
                                        </p:attrNameLst>
                                      </p:cBhvr>
                                    </p:animMotion>
                                  </p:childTnLst>
                                </p:cTn>
                              </p:par>
                              <p:par>
                                <p:cTn id="56" presetID="0" presetClass="path" presetSubtype="0" accel="50000" decel="50000" fill="hold" grpId="1" nodeType="withEffect">
                                  <p:stCondLst>
                                    <p:cond delay="0"/>
                                  </p:stCondLst>
                                  <p:childTnLst>
                                    <p:animMotion origin="layout" path="M 0 0 L 0 -0.14815 " pathEditMode="relative" ptsTypes="AA">
                                      <p:cBhvr>
                                        <p:cTn id="57" dur="500" fill="hold"/>
                                        <p:tgtEl>
                                          <p:spTgt spid="39"/>
                                        </p:tgtEl>
                                        <p:attrNameLst>
                                          <p:attrName>ppt_x</p:attrName>
                                          <p:attrName>ppt_y</p:attrName>
                                        </p:attrNameLst>
                                      </p:cBhvr>
                                    </p:animMotion>
                                  </p:childTnLst>
                                </p:cTn>
                              </p:par>
                              <p:par>
                                <p:cTn id="58" presetID="0" presetClass="path" presetSubtype="0" accel="50000" decel="50000" fill="hold" nodeType="withEffect">
                                  <p:stCondLst>
                                    <p:cond delay="0"/>
                                  </p:stCondLst>
                                  <p:childTnLst>
                                    <p:animMotion origin="layout" path="M 0 0 L 0 -0.14815 " pathEditMode="relative" ptsTypes="AA">
                                      <p:cBhvr>
                                        <p:cTn id="59" dur="500" fill="hold"/>
                                        <p:tgtEl>
                                          <p:spTgt spid="13"/>
                                        </p:tgtEl>
                                        <p:attrNameLst>
                                          <p:attrName>ppt_x</p:attrName>
                                          <p:attrName>ppt_y</p:attrName>
                                        </p:attrNameLst>
                                      </p:cBhvr>
                                    </p:animMotion>
                                  </p:childTnLst>
                                </p:cTn>
                              </p:par>
                              <p:par>
                                <p:cTn id="60" presetID="0" presetClass="path" presetSubtype="0" accel="50000" decel="50000" fill="hold" nodeType="withEffect">
                                  <p:stCondLst>
                                    <p:cond delay="0"/>
                                  </p:stCondLst>
                                  <p:childTnLst>
                                    <p:animMotion origin="layout" path="M 0 0 L 0 -0.14815 " pathEditMode="relative" ptsTypes="AA">
                                      <p:cBhvr>
                                        <p:cTn id="61" dur="500" fill="hold"/>
                                        <p:tgtEl>
                                          <p:spTgt spid="14"/>
                                        </p:tgtEl>
                                        <p:attrNameLst>
                                          <p:attrName>ppt_x</p:attrName>
                                          <p:attrName>ppt_y</p:attrName>
                                        </p:attrNameLst>
                                      </p:cBhvr>
                                    </p:animMotion>
                                  </p:childTnLst>
                                </p:cTn>
                              </p:par>
                              <p:par>
                                <p:cTn id="62" presetID="0" presetClass="path" presetSubtype="0" accel="50000" decel="50000" fill="hold" grpId="1" nodeType="withEffect">
                                  <p:stCondLst>
                                    <p:cond delay="0"/>
                                  </p:stCondLst>
                                  <p:childTnLst>
                                    <p:animMotion origin="layout" path="M 0 0 L 0 -0.14815 " pathEditMode="relative" ptsTypes="AA">
                                      <p:cBhvr>
                                        <p:cTn id="63" dur="500" fill="hold"/>
                                        <p:tgtEl>
                                          <p:spTgt spid="26"/>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6" grpId="0" animBg="1"/>
      <p:bldP spid="16" grpId="1" animBg="1"/>
      <p:bldP spid="17" grpId="0"/>
      <p:bldP spid="17" grpId="1"/>
      <p:bldP spid="38" grpId="0" animBg="1"/>
      <p:bldP spid="38" grpId="1" animBg="1"/>
      <p:bldP spid="39" grpId="0"/>
      <p:bldP spid="39" grpId="1"/>
      <p:bldP spid="26" grpId="0"/>
      <p:bldP spid="26" grpId="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0" name="Google Shape;111;p24">
            <a:extLst>
              <a:ext uri="{FF2B5EF4-FFF2-40B4-BE49-F238E27FC236}">
                <a16:creationId xmlns:a16="http://schemas.microsoft.com/office/drawing/2014/main" id="{90BF659C-B358-5A4E-9383-4CC968271C0A}"/>
              </a:ext>
            </a:extLst>
          </p:cNvPr>
          <p:cNvSpPr/>
          <p:nvPr/>
        </p:nvSpPr>
        <p:spPr>
          <a:xfrm rot="10800000">
            <a:off x="0" y="1553687"/>
            <a:ext cx="9220200" cy="3594583"/>
          </a:xfrm>
          <a:prstGeom prst="rect">
            <a:avLst/>
          </a:prstGeom>
          <a:gradFill>
            <a:gsLst>
              <a:gs pos="0">
                <a:srgbClr val="021524"/>
              </a:gs>
              <a:gs pos="100000">
                <a:srgbClr val="010F1E">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33" name="Picture 32">
            <a:extLst>
              <a:ext uri="{FF2B5EF4-FFF2-40B4-BE49-F238E27FC236}">
                <a16:creationId xmlns:a16="http://schemas.microsoft.com/office/drawing/2014/main" id="{BEE86276-6089-5C4C-A30C-7AB8445BC126}"/>
              </a:ext>
            </a:extLst>
          </p:cNvPr>
          <p:cNvPicPr>
            <a:picLocks noChangeAspect="1"/>
          </p:cNvPicPr>
          <p:nvPr/>
        </p:nvPicPr>
        <p:blipFill>
          <a:blip r:embed="rId3"/>
          <a:stretch>
            <a:fillRect/>
          </a:stretch>
        </p:blipFill>
        <p:spPr>
          <a:xfrm>
            <a:off x="210913" y="-506025"/>
            <a:ext cx="530352" cy="530352"/>
          </a:xfrm>
          <a:prstGeom prst="ellipse">
            <a:avLst/>
          </a:prstGeom>
          <a:solidFill>
            <a:schemeClr val="tx1">
              <a:lumMod val="75000"/>
              <a:lumOff val="25000"/>
            </a:schemeClr>
          </a:solidFill>
          <a:ln>
            <a:solidFill>
              <a:srgbClr val="ADADAD"/>
            </a:solidFill>
          </a:ln>
        </p:spPr>
      </p:pic>
      <p:sp>
        <p:nvSpPr>
          <p:cNvPr id="11" name="Rounded Rectangle 10">
            <a:extLst>
              <a:ext uri="{FF2B5EF4-FFF2-40B4-BE49-F238E27FC236}">
                <a16:creationId xmlns:a16="http://schemas.microsoft.com/office/drawing/2014/main" id="{32A1084D-D478-4047-9BFB-3A565225A953}"/>
              </a:ext>
            </a:extLst>
          </p:cNvPr>
          <p:cNvSpPr/>
          <p:nvPr/>
        </p:nvSpPr>
        <p:spPr>
          <a:xfrm>
            <a:off x="965080" y="-526902"/>
            <a:ext cx="3302120" cy="954085"/>
          </a:xfrm>
          <a:prstGeom prst="roundRect">
            <a:avLst/>
          </a:prstGeom>
          <a:solidFill>
            <a:schemeClr val="accent3">
              <a:lumMod val="50000"/>
            </a:schemeClr>
          </a:solidFill>
          <a:ln w="6350">
            <a:solidFill>
              <a:srgbClr val="ADAD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5">
            <a:extLst>
              <a:ext uri="{FF2B5EF4-FFF2-40B4-BE49-F238E27FC236}">
                <a16:creationId xmlns:a16="http://schemas.microsoft.com/office/drawing/2014/main" id="{74325CB7-6454-5D40-932B-4AC317177DC0}"/>
              </a:ext>
            </a:extLst>
          </p:cNvPr>
          <p:cNvSpPr/>
          <p:nvPr/>
        </p:nvSpPr>
        <p:spPr>
          <a:xfrm>
            <a:off x="6768980" y="732631"/>
            <a:ext cx="1393136" cy="1074840"/>
          </a:xfrm>
          <a:prstGeom prst="roundRect">
            <a:avLst/>
          </a:prstGeom>
          <a:solidFill>
            <a:schemeClr val="accent4">
              <a:lumMod val="50000"/>
            </a:schemeClr>
          </a:solidFill>
          <a:ln w="635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Google Shape;140;p28">
            <a:extLst>
              <a:ext uri="{FF2B5EF4-FFF2-40B4-BE49-F238E27FC236}">
                <a16:creationId xmlns:a16="http://schemas.microsoft.com/office/drawing/2014/main" id="{D7D40A8F-2C4F-B043-B475-EAC35D7D1BC3}"/>
              </a:ext>
            </a:extLst>
          </p:cNvPr>
          <p:cNvSpPr txBox="1">
            <a:spLocks/>
          </p:cNvSpPr>
          <p:nvPr/>
        </p:nvSpPr>
        <p:spPr>
          <a:xfrm>
            <a:off x="6887797" y="875871"/>
            <a:ext cx="1259079" cy="7883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00" dirty="0">
                <a:solidFill>
                  <a:srgbClr val="FFFFFF"/>
                </a:solidFill>
                <a:latin typeface="Roboto Light"/>
                <a:ea typeface="Roboto Light"/>
                <a:cs typeface="Roboto Light"/>
                <a:sym typeface="Roboto Light"/>
              </a:rPr>
              <a:t>No, why?</a:t>
            </a:r>
          </a:p>
        </p:txBody>
      </p:sp>
      <p:sp>
        <p:nvSpPr>
          <p:cNvPr id="38" name="Rounded Rectangle 37">
            <a:extLst>
              <a:ext uri="{FF2B5EF4-FFF2-40B4-BE49-F238E27FC236}">
                <a16:creationId xmlns:a16="http://schemas.microsoft.com/office/drawing/2014/main" id="{3DD5C621-2842-644D-8A3E-1C0391EB0CFF}"/>
              </a:ext>
            </a:extLst>
          </p:cNvPr>
          <p:cNvSpPr/>
          <p:nvPr/>
        </p:nvSpPr>
        <p:spPr>
          <a:xfrm>
            <a:off x="971610" y="2260269"/>
            <a:ext cx="4909258" cy="1214701"/>
          </a:xfrm>
          <a:prstGeom prst="roundRect">
            <a:avLst/>
          </a:prstGeom>
          <a:solidFill>
            <a:schemeClr val="accent3">
              <a:lumMod val="50000"/>
            </a:schemeClr>
          </a:solidFill>
          <a:ln w="6350">
            <a:solidFill>
              <a:srgbClr val="ADAD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Google Shape;140;p28">
            <a:extLst>
              <a:ext uri="{FF2B5EF4-FFF2-40B4-BE49-F238E27FC236}">
                <a16:creationId xmlns:a16="http://schemas.microsoft.com/office/drawing/2014/main" id="{9D55DF84-82C8-B543-A00B-4DBD3D5D365B}"/>
              </a:ext>
            </a:extLst>
          </p:cNvPr>
          <p:cNvSpPr txBox="1">
            <a:spLocks/>
          </p:cNvSpPr>
          <p:nvPr/>
        </p:nvSpPr>
        <p:spPr>
          <a:xfrm>
            <a:off x="1085910" y="2506250"/>
            <a:ext cx="4629090" cy="72273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00" dirty="0">
                <a:solidFill>
                  <a:schemeClr val="bg1"/>
                </a:solidFill>
                <a:latin typeface="Roboto Light"/>
                <a:ea typeface="Roboto Light"/>
                <a:cs typeface="Roboto Light"/>
                <a:sym typeface="Roboto Light"/>
              </a:rPr>
              <a:t>We just started to receive some HTTP 502s during our testing… and can’t find logs for the transactions</a:t>
            </a:r>
          </a:p>
        </p:txBody>
      </p:sp>
      <p:pic>
        <p:nvPicPr>
          <p:cNvPr id="13" name="Picture 12">
            <a:extLst>
              <a:ext uri="{FF2B5EF4-FFF2-40B4-BE49-F238E27FC236}">
                <a16:creationId xmlns:a16="http://schemas.microsoft.com/office/drawing/2014/main" id="{51F36A93-122E-5C43-8774-B1107052BBE7}"/>
              </a:ext>
            </a:extLst>
          </p:cNvPr>
          <p:cNvPicPr>
            <a:picLocks noChangeAspect="1"/>
          </p:cNvPicPr>
          <p:nvPr/>
        </p:nvPicPr>
        <p:blipFill>
          <a:blip r:embed="rId4"/>
          <a:stretch>
            <a:fillRect/>
          </a:stretch>
        </p:blipFill>
        <p:spPr>
          <a:xfrm>
            <a:off x="8425982" y="713581"/>
            <a:ext cx="530352" cy="530352"/>
          </a:xfrm>
          <a:prstGeom prst="ellipse">
            <a:avLst/>
          </a:prstGeom>
          <a:ln>
            <a:solidFill>
              <a:schemeClr val="accent1">
                <a:lumMod val="60000"/>
                <a:lumOff val="40000"/>
              </a:schemeClr>
            </a:solidFill>
          </a:ln>
        </p:spPr>
      </p:pic>
      <p:pic>
        <p:nvPicPr>
          <p:cNvPr id="14" name="Picture 13">
            <a:extLst>
              <a:ext uri="{FF2B5EF4-FFF2-40B4-BE49-F238E27FC236}">
                <a16:creationId xmlns:a16="http://schemas.microsoft.com/office/drawing/2014/main" id="{C7899804-0716-5B4A-B28C-7F0F55F75FFB}"/>
              </a:ext>
            </a:extLst>
          </p:cNvPr>
          <p:cNvPicPr>
            <a:picLocks noChangeAspect="1"/>
          </p:cNvPicPr>
          <p:nvPr/>
        </p:nvPicPr>
        <p:blipFill rotWithShape="1">
          <a:blip r:embed="rId5"/>
          <a:srcRect l="17561" r="21090"/>
          <a:stretch/>
        </p:blipFill>
        <p:spPr>
          <a:xfrm>
            <a:off x="949314" y="3714750"/>
            <a:ext cx="5257801" cy="1311142"/>
          </a:xfrm>
          <a:prstGeom prst="roundRect">
            <a:avLst/>
          </a:prstGeom>
          <a:noFill/>
          <a:ln w="12700">
            <a:solidFill>
              <a:schemeClr val="tx2"/>
            </a:solidFill>
          </a:ln>
          <a:effectLst>
            <a:glow>
              <a:srgbClr val="0070C0"/>
            </a:glow>
          </a:effectLst>
        </p:spPr>
      </p:pic>
      <p:sp>
        <p:nvSpPr>
          <p:cNvPr id="18" name="Rounded Rectangle 17">
            <a:extLst>
              <a:ext uri="{FF2B5EF4-FFF2-40B4-BE49-F238E27FC236}">
                <a16:creationId xmlns:a16="http://schemas.microsoft.com/office/drawing/2014/main" id="{B6C60F16-9C01-9147-A3E0-5482CEB082C4}"/>
              </a:ext>
            </a:extLst>
          </p:cNvPr>
          <p:cNvSpPr/>
          <p:nvPr/>
        </p:nvSpPr>
        <p:spPr>
          <a:xfrm>
            <a:off x="3581400" y="5270125"/>
            <a:ext cx="4585971" cy="1074840"/>
          </a:xfrm>
          <a:prstGeom prst="roundRect">
            <a:avLst/>
          </a:prstGeom>
          <a:solidFill>
            <a:schemeClr val="accent4">
              <a:lumMod val="50000"/>
            </a:schemeClr>
          </a:solidFill>
          <a:ln w="635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Google Shape;140;p28">
            <a:extLst>
              <a:ext uri="{FF2B5EF4-FFF2-40B4-BE49-F238E27FC236}">
                <a16:creationId xmlns:a16="http://schemas.microsoft.com/office/drawing/2014/main" id="{80A0219F-825C-1241-BC7E-F8F606CAD007}"/>
              </a:ext>
            </a:extLst>
          </p:cNvPr>
          <p:cNvSpPr txBox="1">
            <a:spLocks/>
          </p:cNvSpPr>
          <p:nvPr/>
        </p:nvSpPr>
        <p:spPr>
          <a:xfrm>
            <a:off x="3733800" y="5413365"/>
            <a:ext cx="4267200" cy="7883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00" dirty="0">
                <a:solidFill>
                  <a:srgbClr val="FFFFFF"/>
                </a:solidFill>
                <a:latin typeface="Roboto Light"/>
                <a:ea typeface="Roboto Light"/>
                <a:cs typeface="Roboto Light"/>
                <a:sym typeface="Roboto Light"/>
              </a:rPr>
              <a:t>Found the transaction in our STDOUT…</a:t>
            </a:r>
          </a:p>
        </p:txBody>
      </p:sp>
      <p:sp>
        <p:nvSpPr>
          <p:cNvPr id="26" name="Google Shape;140;p28">
            <a:extLst>
              <a:ext uri="{FF2B5EF4-FFF2-40B4-BE49-F238E27FC236}">
                <a16:creationId xmlns:a16="http://schemas.microsoft.com/office/drawing/2014/main" id="{5E187100-12CE-2E4E-A6DF-3175626E6A90}"/>
              </a:ext>
            </a:extLst>
          </p:cNvPr>
          <p:cNvSpPr txBox="1">
            <a:spLocks/>
          </p:cNvSpPr>
          <p:nvPr/>
        </p:nvSpPr>
        <p:spPr>
          <a:xfrm>
            <a:off x="1085910" y="-411229"/>
            <a:ext cx="4629090" cy="72273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00" dirty="0">
                <a:solidFill>
                  <a:schemeClr val="bg1"/>
                </a:solidFill>
                <a:latin typeface="Roboto Light"/>
                <a:ea typeface="Roboto Light"/>
                <a:cs typeface="Roboto Light"/>
                <a:sym typeface="Roboto Light"/>
              </a:rPr>
              <a:t>Any issues with Kong today?</a:t>
            </a:r>
          </a:p>
        </p:txBody>
      </p:sp>
    </p:spTree>
    <p:extLst>
      <p:ext uri="{BB962C8B-B14F-4D97-AF65-F5344CB8AC3E}">
        <p14:creationId xmlns:p14="http://schemas.microsoft.com/office/powerpoint/2010/main" val="6763942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withEffect">
                                  <p:stCondLst>
                                    <p:cond delay="0"/>
                                  </p:stCondLst>
                                  <p:childTnLst>
                                    <p:animMotion origin="layout" path="M 0 -0.26235 L 0 0.00432 " pathEditMode="fixed" ptsTypes="AA">
                                      <p:cBhvr>
                                        <p:cTn id="6" dur="500" spd="-100000" fill="hold"/>
                                        <p:tgtEl>
                                          <p:spTgt spid="33"/>
                                        </p:tgtEl>
                                        <p:attrNameLst>
                                          <p:attrName>ppt_x</p:attrName>
                                          <p:attrName>ppt_y</p:attrName>
                                        </p:attrNameLst>
                                      </p:cBhvr>
                                    </p:animMotion>
                                  </p:childTnLst>
                                </p:cTn>
                              </p:par>
                              <p:par>
                                <p:cTn id="7" presetID="0" presetClass="path" presetSubtype="0" accel="50000" decel="50000" fill="hold" grpId="0" nodeType="withEffect">
                                  <p:stCondLst>
                                    <p:cond delay="0"/>
                                  </p:stCondLst>
                                  <p:childTnLst>
                                    <p:animMotion origin="layout" path="M 0 -0.26265 L 0 0.00402 " pathEditMode="fixed" ptsTypes="AA">
                                      <p:cBhvr>
                                        <p:cTn id="8" dur="500" spd="-100000" fill="hold"/>
                                        <p:tgtEl>
                                          <p:spTgt spid="11"/>
                                        </p:tgtEl>
                                        <p:attrNameLst>
                                          <p:attrName>ppt_x</p:attrName>
                                          <p:attrName>ppt_y</p:attrName>
                                        </p:attrNameLst>
                                      </p:cBhvr>
                                    </p:animMotion>
                                  </p:childTnLst>
                                </p:cTn>
                              </p:par>
                              <p:par>
                                <p:cTn id="9" presetID="0" presetClass="path" presetSubtype="0" accel="50000" decel="50000" fill="hold" grpId="0" nodeType="withEffect">
                                  <p:stCondLst>
                                    <p:cond delay="0"/>
                                  </p:stCondLst>
                                  <p:childTnLst>
                                    <p:animMotion origin="layout" path="M 0 -0.26235 L 0 0.00432 " pathEditMode="fixed" ptsTypes="AA">
                                      <p:cBhvr>
                                        <p:cTn id="10" dur="500" spd="-100000" fill="hold"/>
                                        <p:tgtEl>
                                          <p:spTgt spid="16"/>
                                        </p:tgtEl>
                                        <p:attrNameLst>
                                          <p:attrName>ppt_x</p:attrName>
                                          <p:attrName>ppt_y</p:attrName>
                                        </p:attrNameLst>
                                      </p:cBhvr>
                                    </p:animMotion>
                                  </p:childTnLst>
                                </p:cTn>
                              </p:par>
                              <p:par>
                                <p:cTn id="11" presetID="0" presetClass="path" presetSubtype="0" accel="50000" decel="50000" fill="hold" grpId="0" nodeType="withEffect">
                                  <p:stCondLst>
                                    <p:cond delay="0"/>
                                  </p:stCondLst>
                                  <p:childTnLst>
                                    <p:animMotion origin="layout" path="M 0 -0.26235 L 0 0.00432 " pathEditMode="fixed" ptsTypes="AA">
                                      <p:cBhvr>
                                        <p:cTn id="12" dur="500" spd="-100000" fill="hold"/>
                                        <p:tgtEl>
                                          <p:spTgt spid="17"/>
                                        </p:tgtEl>
                                        <p:attrNameLst>
                                          <p:attrName>ppt_x</p:attrName>
                                          <p:attrName>ppt_y</p:attrName>
                                        </p:attrNameLst>
                                      </p:cBhvr>
                                    </p:animMotion>
                                  </p:childTnLst>
                                </p:cTn>
                              </p:par>
                              <p:par>
                                <p:cTn id="13" presetID="0" presetClass="path" presetSubtype="0" accel="50000" decel="50000" fill="hold" grpId="0" nodeType="withEffect">
                                  <p:stCondLst>
                                    <p:cond delay="0"/>
                                  </p:stCondLst>
                                  <p:childTnLst>
                                    <p:animMotion origin="layout" path="M 0 -0.26265 L 0 0.00402 " pathEditMode="fixed" ptsTypes="AA">
                                      <p:cBhvr>
                                        <p:cTn id="14" dur="500" spd="-100000" fill="hold"/>
                                        <p:tgtEl>
                                          <p:spTgt spid="38"/>
                                        </p:tgtEl>
                                        <p:attrNameLst>
                                          <p:attrName>ppt_x</p:attrName>
                                          <p:attrName>ppt_y</p:attrName>
                                        </p:attrNameLst>
                                      </p:cBhvr>
                                    </p:animMotion>
                                  </p:childTnLst>
                                </p:cTn>
                              </p:par>
                              <p:par>
                                <p:cTn id="15" presetID="0" presetClass="path" presetSubtype="0" accel="50000" decel="50000" fill="hold" grpId="0" nodeType="withEffect">
                                  <p:stCondLst>
                                    <p:cond delay="0"/>
                                  </p:stCondLst>
                                  <p:childTnLst>
                                    <p:animMotion origin="layout" path="M 0 -0.26265 L 0 0.00402 " pathEditMode="fixed" ptsTypes="AA">
                                      <p:cBhvr>
                                        <p:cTn id="16" dur="500" spd="-100000" fill="hold"/>
                                        <p:tgtEl>
                                          <p:spTgt spid="39"/>
                                        </p:tgtEl>
                                        <p:attrNameLst>
                                          <p:attrName>ppt_x</p:attrName>
                                          <p:attrName>ppt_y</p:attrName>
                                        </p:attrNameLst>
                                      </p:cBhvr>
                                    </p:animMotion>
                                  </p:childTnLst>
                                </p:cTn>
                              </p:par>
                              <p:par>
                                <p:cTn id="17" presetID="0" presetClass="path" presetSubtype="0" accel="50000" decel="50000" fill="hold" nodeType="withEffect">
                                  <p:stCondLst>
                                    <p:cond delay="0"/>
                                  </p:stCondLst>
                                  <p:childTnLst>
                                    <p:animMotion origin="layout" path="M 0 -0.26235 L 0 0.00432 " pathEditMode="fixed" ptsTypes="AA">
                                      <p:cBhvr>
                                        <p:cTn id="18" dur="500" spd="-100000" fill="hold"/>
                                        <p:tgtEl>
                                          <p:spTgt spid="13"/>
                                        </p:tgtEl>
                                        <p:attrNameLst>
                                          <p:attrName>ppt_x</p:attrName>
                                          <p:attrName>ppt_y</p:attrName>
                                        </p:attrNameLst>
                                      </p:cBhvr>
                                    </p:animMotion>
                                  </p:childTnLst>
                                </p:cTn>
                              </p:par>
                              <p:par>
                                <p:cTn id="19" presetID="0" presetClass="path" presetSubtype="0" accel="50000" decel="50000" fill="hold" nodeType="withEffect">
                                  <p:stCondLst>
                                    <p:cond delay="0"/>
                                  </p:stCondLst>
                                  <p:childTnLst>
                                    <p:animMotion origin="layout" path="M 0 -0.26265 L 0 0.00402 " pathEditMode="fixed" ptsTypes="AA">
                                      <p:cBhvr>
                                        <p:cTn id="20" dur="500" spd="-100000" fill="hold"/>
                                        <p:tgtEl>
                                          <p:spTgt spid="14"/>
                                        </p:tgtEl>
                                        <p:attrNameLst>
                                          <p:attrName>ppt_x</p:attrName>
                                          <p:attrName>ppt_y</p:attrName>
                                        </p:attrNameLst>
                                      </p:cBhvr>
                                    </p:animMotion>
                                  </p:childTnLst>
                                </p:cTn>
                              </p:par>
                              <p:par>
                                <p:cTn id="21" presetID="0" presetClass="path" presetSubtype="0" accel="50000" decel="50000" fill="hold" grpId="0" nodeType="withEffect">
                                  <p:stCondLst>
                                    <p:cond delay="0"/>
                                  </p:stCondLst>
                                  <p:childTnLst>
                                    <p:animMotion origin="layout" path="M 0 -0.26265 L 0 0.00402 " pathEditMode="fixed" ptsTypes="AA">
                                      <p:cBhvr>
                                        <p:cTn id="22" dur="500" spd="-100000" fill="hold"/>
                                        <p:tgtEl>
                                          <p:spTgt spid="18"/>
                                        </p:tgtEl>
                                        <p:attrNameLst>
                                          <p:attrName>ppt_x</p:attrName>
                                          <p:attrName>ppt_y</p:attrName>
                                        </p:attrNameLst>
                                      </p:cBhvr>
                                    </p:animMotion>
                                  </p:childTnLst>
                                </p:cTn>
                              </p:par>
                              <p:par>
                                <p:cTn id="23" presetID="0" presetClass="path" presetSubtype="0" accel="50000" decel="50000" fill="hold" grpId="0" nodeType="withEffect">
                                  <p:stCondLst>
                                    <p:cond delay="0"/>
                                  </p:stCondLst>
                                  <p:childTnLst>
                                    <p:animMotion origin="layout" path="M 0 -0.26265 L 0 0.00402 " pathEditMode="fixed" ptsTypes="AA">
                                      <p:cBhvr>
                                        <p:cTn id="24" dur="500" spd="-100000" fill="hold"/>
                                        <p:tgtEl>
                                          <p:spTgt spid="19"/>
                                        </p:tgtEl>
                                        <p:attrNameLst>
                                          <p:attrName>ppt_x</p:attrName>
                                          <p:attrName>ppt_y</p:attrName>
                                        </p:attrNameLst>
                                      </p:cBhvr>
                                    </p:animMotion>
                                  </p:childTnLst>
                                </p:cTn>
                              </p:par>
                              <p:par>
                                <p:cTn id="25" presetID="0" presetClass="path" presetSubtype="0" accel="50000" decel="50000" fill="hold" grpId="0" nodeType="withEffect">
                                  <p:stCondLst>
                                    <p:cond delay="0"/>
                                  </p:stCondLst>
                                  <p:childTnLst>
                                    <p:animMotion origin="layout" path="M 0 -0.26265 L 0 0.00402 " pathEditMode="fixed" ptsTypes="AA">
                                      <p:cBhvr>
                                        <p:cTn id="26" dur="500" spd="-100000" fill="hold"/>
                                        <p:tgtEl>
                                          <p:spTgt spid="26"/>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6" grpId="0" animBg="1"/>
      <p:bldP spid="17" grpId="0"/>
      <p:bldP spid="38" grpId="0" animBg="1"/>
      <p:bldP spid="39" grpId="0"/>
      <p:bldP spid="18" grpId="0" animBg="1"/>
      <p:bldP spid="19" grpId="0"/>
      <p:bldP spid="2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0" name="Google Shape;111;p24">
            <a:extLst>
              <a:ext uri="{FF2B5EF4-FFF2-40B4-BE49-F238E27FC236}">
                <a16:creationId xmlns:a16="http://schemas.microsoft.com/office/drawing/2014/main" id="{90BF659C-B358-5A4E-9383-4CC968271C0A}"/>
              </a:ext>
            </a:extLst>
          </p:cNvPr>
          <p:cNvSpPr/>
          <p:nvPr/>
        </p:nvSpPr>
        <p:spPr>
          <a:xfrm rot="10800000">
            <a:off x="0" y="1553687"/>
            <a:ext cx="9220200" cy="3594583"/>
          </a:xfrm>
          <a:prstGeom prst="rect">
            <a:avLst/>
          </a:prstGeom>
          <a:gradFill>
            <a:gsLst>
              <a:gs pos="0">
                <a:srgbClr val="021524"/>
              </a:gs>
              <a:gs pos="100000">
                <a:srgbClr val="010F1E">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 name="Rounded Rectangle 15">
            <a:extLst>
              <a:ext uri="{FF2B5EF4-FFF2-40B4-BE49-F238E27FC236}">
                <a16:creationId xmlns:a16="http://schemas.microsoft.com/office/drawing/2014/main" id="{74325CB7-6454-5D40-932B-4AC317177DC0}"/>
              </a:ext>
            </a:extLst>
          </p:cNvPr>
          <p:cNvSpPr/>
          <p:nvPr/>
        </p:nvSpPr>
        <p:spPr>
          <a:xfrm>
            <a:off x="6768980" y="-617817"/>
            <a:ext cx="1393136" cy="1074840"/>
          </a:xfrm>
          <a:prstGeom prst="roundRect">
            <a:avLst/>
          </a:prstGeom>
          <a:solidFill>
            <a:schemeClr val="accent4">
              <a:lumMod val="50000"/>
            </a:schemeClr>
          </a:solidFill>
          <a:ln w="635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Google Shape;140;p28">
            <a:extLst>
              <a:ext uri="{FF2B5EF4-FFF2-40B4-BE49-F238E27FC236}">
                <a16:creationId xmlns:a16="http://schemas.microsoft.com/office/drawing/2014/main" id="{D7D40A8F-2C4F-B043-B475-EAC35D7D1BC3}"/>
              </a:ext>
            </a:extLst>
          </p:cNvPr>
          <p:cNvSpPr txBox="1">
            <a:spLocks/>
          </p:cNvSpPr>
          <p:nvPr/>
        </p:nvSpPr>
        <p:spPr>
          <a:xfrm>
            <a:off x="6887797" y="-474577"/>
            <a:ext cx="1259079" cy="7883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00" dirty="0">
                <a:solidFill>
                  <a:srgbClr val="FFFFFF"/>
                </a:solidFill>
                <a:latin typeface="Roboto Light"/>
                <a:ea typeface="Roboto Light"/>
                <a:cs typeface="Roboto Light"/>
                <a:sym typeface="Roboto Light"/>
              </a:rPr>
              <a:t>No, why?</a:t>
            </a:r>
          </a:p>
        </p:txBody>
      </p:sp>
      <p:sp>
        <p:nvSpPr>
          <p:cNvPr id="38" name="Rounded Rectangle 37">
            <a:extLst>
              <a:ext uri="{FF2B5EF4-FFF2-40B4-BE49-F238E27FC236}">
                <a16:creationId xmlns:a16="http://schemas.microsoft.com/office/drawing/2014/main" id="{3DD5C621-2842-644D-8A3E-1C0391EB0CFF}"/>
              </a:ext>
            </a:extLst>
          </p:cNvPr>
          <p:cNvSpPr/>
          <p:nvPr/>
        </p:nvSpPr>
        <p:spPr>
          <a:xfrm>
            <a:off x="971610" y="909821"/>
            <a:ext cx="4909258" cy="1214701"/>
          </a:xfrm>
          <a:prstGeom prst="roundRect">
            <a:avLst/>
          </a:prstGeom>
          <a:solidFill>
            <a:schemeClr val="accent3">
              <a:lumMod val="50000"/>
            </a:schemeClr>
          </a:solidFill>
          <a:ln w="6350">
            <a:solidFill>
              <a:srgbClr val="ADAD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Google Shape;140;p28">
            <a:extLst>
              <a:ext uri="{FF2B5EF4-FFF2-40B4-BE49-F238E27FC236}">
                <a16:creationId xmlns:a16="http://schemas.microsoft.com/office/drawing/2014/main" id="{9D55DF84-82C8-B543-A00B-4DBD3D5D365B}"/>
              </a:ext>
            </a:extLst>
          </p:cNvPr>
          <p:cNvSpPr txBox="1">
            <a:spLocks/>
          </p:cNvSpPr>
          <p:nvPr/>
        </p:nvSpPr>
        <p:spPr>
          <a:xfrm>
            <a:off x="1085910" y="1155802"/>
            <a:ext cx="4629090" cy="72273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00" dirty="0">
                <a:solidFill>
                  <a:schemeClr val="bg1"/>
                </a:solidFill>
                <a:latin typeface="Roboto Light"/>
                <a:ea typeface="Roboto Light"/>
                <a:cs typeface="Roboto Light"/>
                <a:sym typeface="Roboto Light"/>
              </a:rPr>
              <a:t>We just started to receive some HTTP 502s during our testing… and can’t find logs for the transactions</a:t>
            </a:r>
          </a:p>
        </p:txBody>
      </p:sp>
      <p:pic>
        <p:nvPicPr>
          <p:cNvPr id="13" name="Picture 12">
            <a:extLst>
              <a:ext uri="{FF2B5EF4-FFF2-40B4-BE49-F238E27FC236}">
                <a16:creationId xmlns:a16="http://schemas.microsoft.com/office/drawing/2014/main" id="{51F36A93-122E-5C43-8774-B1107052BBE7}"/>
              </a:ext>
            </a:extLst>
          </p:cNvPr>
          <p:cNvPicPr>
            <a:picLocks noChangeAspect="1"/>
          </p:cNvPicPr>
          <p:nvPr/>
        </p:nvPicPr>
        <p:blipFill>
          <a:blip r:embed="rId3"/>
          <a:stretch>
            <a:fillRect/>
          </a:stretch>
        </p:blipFill>
        <p:spPr>
          <a:xfrm>
            <a:off x="8425982" y="-636867"/>
            <a:ext cx="530352" cy="530352"/>
          </a:xfrm>
          <a:prstGeom prst="ellipse">
            <a:avLst/>
          </a:prstGeom>
          <a:ln>
            <a:solidFill>
              <a:schemeClr val="accent1">
                <a:lumMod val="60000"/>
                <a:lumOff val="40000"/>
              </a:schemeClr>
            </a:solidFill>
          </a:ln>
        </p:spPr>
      </p:pic>
      <p:pic>
        <p:nvPicPr>
          <p:cNvPr id="14" name="Picture 13">
            <a:extLst>
              <a:ext uri="{FF2B5EF4-FFF2-40B4-BE49-F238E27FC236}">
                <a16:creationId xmlns:a16="http://schemas.microsoft.com/office/drawing/2014/main" id="{C7899804-0716-5B4A-B28C-7F0F55F75FFB}"/>
              </a:ext>
            </a:extLst>
          </p:cNvPr>
          <p:cNvPicPr>
            <a:picLocks noChangeAspect="1"/>
          </p:cNvPicPr>
          <p:nvPr/>
        </p:nvPicPr>
        <p:blipFill rotWithShape="1">
          <a:blip r:embed="rId4"/>
          <a:srcRect l="17561" r="21090"/>
          <a:stretch/>
        </p:blipFill>
        <p:spPr>
          <a:xfrm>
            <a:off x="949314" y="2364302"/>
            <a:ext cx="5257801" cy="1311142"/>
          </a:xfrm>
          <a:prstGeom prst="roundRect">
            <a:avLst/>
          </a:prstGeom>
          <a:noFill/>
          <a:ln w="12700">
            <a:solidFill>
              <a:schemeClr val="tx2"/>
            </a:solidFill>
          </a:ln>
          <a:effectLst>
            <a:glow>
              <a:srgbClr val="0070C0"/>
            </a:glow>
          </a:effectLst>
        </p:spPr>
      </p:pic>
      <p:sp>
        <p:nvSpPr>
          <p:cNvPr id="18" name="Rounded Rectangle 17">
            <a:extLst>
              <a:ext uri="{FF2B5EF4-FFF2-40B4-BE49-F238E27FC236}">
                <a16:creationId xmlns:a16="http://schemas.microsoft.com/office/drawing/2014/main" id="{B6C60F16-9C01-9147-A3E0-5482CEB082C4}"/>
              </a:ext>
            </a:extLst>
          </p:cNvPr>
          <p:cNvSpPr/>
          <p:nvPr/>
        </p:nvSpPr>
        <p:spPr>
          <a:xfrm>
            <a:off x="3581400" y="3919677"/>
            <a:ext cx="4585971" cy="1074840"/>
          </a:xfrm>
          <a:prstGeom prst="roundRect">
            <a:avLst/>
          </a:prstGeom>
          <a:solidFill>
            <a:schemeClr val="accent4">
              <a:lumMod val="50000"/>
            </a:schemeClr>
          </a:solidFill>
          <a:ln w="635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Google Shape;140;p28">
            <a:extLst>
              <a:ext uri="{FF2B5EF4-FFF2-40B4-BE49-F238E27FC236}">
                <a16:creationId xmlns:a16="http://schemas.microsoft.com/office/drawing/2014/main" id="{80A0219F-825C-1241-BC7E-F8F606CAD007}"/>
              </a:ext>
            </a:extLst>
          </p:cNvPr>
          <p:cNvSpPr txBox="1">
            <a:spLocks/>
          </p:cNvSpPr>
          <p:nvPr/>
        </p:nvSpPr>
        <p:spPr>
          <a:xfrm>
            <a:off x="3733800" y="4062917"/>
            <a:ext cx="4267200" cy="7883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00" dirty="0">
                <a:solidFill>
                  <a:srgbClr val="FFFFFF"/>
                </a:solidFill>
                <a:latin typeface="Roboto Light"/>
                <a:ea typeface="Roboto Light"/>
                <a:cs typeface="Roboto Light"/>
                <a:sym typeface="Roboto Light"/>
              </a:rPr>
              <a:t>Found the transaction in our STDOUT…</a:t>
            </a:r>
          </a:p>
        </p:txBody>
      </p:sp>
      <p:pic>
        <p:nvPicPr>
          <p:cNvPr id="20" name="Picture 19">
            <a:extLst>
              <a:ext uri="{FF2B5EF4-FFF2-40B4-BE49-F238E27FC236}">
                <a16:creationId xmlns:a16="http://schemas.microsoft.com/office/drawing/2014/main" id="{2860D4DC-2850-314A-B863-E04BC521624C}"/>
              </a:ext>
            </a:extLst>
          </p:cNvPr>
          <p:cNvPicPr>
            <a:picLocks noChangeAspect="1"/>
          </p:cNvPicPr>
          <p:nvPr/>
        </p:nvPicPr>
        <p:blipFill rotWithShape="1">
          <a:blip r:embed="rId5"/>
          <a:srcRect l="45000" r="9164"/>
          <a:stretch/>
        </p:blipFill>
        <p:spPr>
          <a:xfrm>
            <a:off x="1641134" y="5238750"/>
            <a:ext cx="6520982" cy="1999443"/>
          </a:xfrm>
          <a:prstGeom prst="roundRect">
            <a:avLst/>
          </a:prstGeom>
          <a:ln>
            <a:solidFill>
              <a:schemeClr val="accent1">
                <a:lumMod val="20000"/>
                <a:lumOff val="80000"/>
              </a:schemeClr>
            </a:solidFill>
          </a:ln>
          <a:effectLst>
            <a:glow>
              <a:srgbClr val="0070C0"/>
            </a:glow>
          </a:effectLst>
        </p:spPr>
      </p:pic>
    </p:spTree>
    <p:extLst>
      <p:ext uri="{BB962C8B-B14F-4D97-AF65-F5344CB8AC3E}">
        <p14:creationId xmlns:p14="http://schemas.microsoft.com/office/powerpoint/2010/main" val="21882524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grpId="0" nodeType="withEffect">
                                  <p:stCondLst>
                                    <p:cond delay="0"/>
                                  </p:stCondLst>
                                  <p:childTnLst>
                                    <p:animMotion origin="layout" path="M 0 -0.42963 L 0 0.01482 " pathEditMode="fixed" ptsTypes="AA">
                                      <p:cBhvr>
                                        <p:cTn id="6" dur="250" spd="-100000" fill="hold"/>
                                        <p:tgtEl>
                                          <p:spTgt spid="16"/>
                                        </p:tgtEl>
                                        <p:attrNameLst>
                                          <p:attrName>ppt_x</p:attrName>
                                          <p:attrName>ppt_y</p:attrName>
                                        </p:attrNameLst>
                                      </p:cBhvr>
                                    </p:animMotion>
                                  </p:childTnLst>
                                </p:cTn>
                              </p:par>
                              <p:par>
                                <p:cTn id="7" presetID="0" presetClass="path" presetSubtype="0" accel="50000" decel="50000" fill="hold" grpId="0" nodeType="withEffect">
                                  <p:stCondLst>
                                    <p:cond delay="0"/>
                                  </p:stCondLst>
                                  <p:childTnLst>
                                    <p:animMotion origin="layout" path="M 0 -0.42963 L 0 0.01482 " pathEditMode="fixed" ptsTypes="AA">
                                      <p:cBhvr>
                                        <p:cTn id="8" dur="250" spd="-100000" fill="hold"/>
                                        <p:tgtEl>
                                          <p:spTgt spid="17"/>
                                        </p:tgtEl>
                                        <p:attrNameLst>
                                          <p:attrName>ppt_x</p:attrName>
                                          <p:attrName>ppt_y</p:attrName>
                                        </p:attrNameLst>
                                      </p:cBhvr>
                                    </p:animMotion>
                                  </p:childTnLst>
                                </p:cTn>
                              </p:par>
                              <p:par>
                                <p:cTn id="9" presetID="0" presetClass="path" presetSubtype="0" accel="50000" decel="50000" fill="hold" grpId="0" nodeType="withEffect">
                                  <p:stCondLst>
                                    <p:cond delay="0"/>
                                  </p:stCondLst>
                                  <p:childTnLst>
                                    <p:animMotion origin="layout" path="M 0 -0.42932 L 0 0.01513 " pathEditMode="fixed" ptsTypes="AA">
                                      <p:cBhvr>
                                        <p:cTn id="10" dur="250" spd="-100000" fill="hold"/>
                                        <p:tgtEl>
                                          <p:spTgt spid="38"/>
                                        </p:tgtEl>
                                        <p:attrNameLst>
                                          <p:attrName>ppt_x</p:attrName>
                                          <p:attrName>ppt_y</p:attrName>
                                        </p:attrNameLst>
                                      </p:cBhvr>
                                    </p:animMotion>
                                  </p:childTnLst>
                                </p:cTn>
                              </p:par>
                              <p:par>
                                <p:cTn id="11" presetID="0" presetClass="path" presetSubtype="0" accel="50000" decel="50000" fill="hold" grpId="0" nodeType="withEffect">
                                  <p:stCondLst>
                                    <p:cond delay="0"/>
                                  </p:stCondLst>
                                  <p:childTnLst>
                                    <p:animMotion origin="layout" path="M 0 -0.42932 L 0 0.01513 " pathEditMode="fixed" ptsTypes="AA">
                                      <p:cBhvr>
                                        <p:cTn id="12" dur="250" spd="-100000" fill="hold"/>
                                        <p:tgtEl>
                                          <p:spTgt spid="39"/>
                                        </p:tgtEl>
                                        <p:attrNameLst>
                                          <p:attrName>ppt_x</p:attrName>
                                          <p:attrName>ppt_y</p:attrName>
                                        </p:attrNameLst>
                                      </p:cBhvr>
                                    </p:animMotion>
                                  </p:childTnLst>
                                </p:cTn>
                              </p:par>
                              <p:par>
                                <p:cTn id="13" presetID="0" presetClass="path" presetSubtype="0" accel="50000" decel="50000" fill="hold" nodeType="withEffect">
                                  <p:stCondLst>
                                    <p:cond delay="0"/>
                                  </p:stCondLst>
                                  <p:childTnLst>
                                    <p:animMotion origin="layout" path="M 0 -0.42963 L 0 0.01482 " pathEditMode="fixed" ptsTypes="AA">
                                      <p:cBhvr>
                                        <p:cTn id="14" dur="250" spd="-100000" fill="hold"/>
                                        <p:tgtEl>
                                          <p:spTgt spid="13"/>
                                        </p:tgtEl>
                                        <p:attrNameLst>
                                          <p:attrName>ppt_x</p:attrName>
                                          <p:attrName>ppt_y</p:attrName>
                                        </p:attrNameLst>
                                      </p:cBhvr>
                                    </p:animMotion>
                                  </p:childTnLst>
                                </p:cTn>
                              </p:par>
                              <p:par>
                                <p:cTn id="15" presetID="0" presetClass="path" presetSubtype="0" accel="50000" decel="50000" fill="hold" nodeType="withEffect">
                                  <p:stCondLst>
                                    <p:cond delay="0"/>
                                  </p:stCondLst>
                                  <p:childTnLst>
                                    <p:animMotion origin="layout" path="M 0 -0.42963 L 0 0.01482 " pathEditMode="fixed" ptsTypes="AA">
                                      <p:cBhvr>
                                        <p:cTn id="16" dur="250" spd="-100000" fill="hold"/>
                                        <p:tgtEl>
                                          <p:spTgt spid="14"/>
                                        </p:tgtEl>
                                        <p:attrNameLst>
                                          <p:attrName>ppt_x</p:attrName>
                                          <p:attrName>ppt_y</p:attrName>
                                        </p:attrNameLst>
                                      </p:cBhvr>
                                    </p:animMotion>
                                  </p:childTnLst>
                                </p:cTn>
                              </p:par>
                              <p:par>
                                <p:cTn id="17" presetID="0" presetClass="path" presetSubtype="0" accel="50000" decel="50000" fill="hold" nodeType="withEffect">
                                  <p:stCondLst>
                                    <p:cond delay="0"/>
                                  </p:stCondLst>
                                  <p:childTnLst>
                                    <p:animMotion origin="layout" path="M 0 -0.42963 L 0 0.01482 " pathEditMode="fixed" ptsTypes="AA">
                                      <p:cBhvr>
                                        <p:cTn id="18" dur="250" spd="-100000" fill="hold"/>
                                        <p:tgtEl>
                                          <p:spTgt spid="18"/>
                                        </p:tgtEl>
                                        <p:attrNameLst>
                                          <p:attrName>ppt_x</p:attrName>
                                          <p:attrName>ppt_y</p:attrName>
                                        </p:attrNameLst>
                                      </p:cBhvr>
                                    </p:animMotion>
                                  </p:childTnLst>
                                </p:cTn>
                              </p:par>
                              <p:par>
                                <p:cTn id="19" presetID="0" presetClass="path" presetSubtype="0" accel="50000" decel="50000" fill="hold" nodeType="withEffect">
                                  <p:stCondLst>
                                    <p:cond delay="0"/>
                                  </p:stCondLst>
                                  <p:childTnLst>
                                    <p:animMotion origin="layout" path="M 0 -0.42963 L 0 0.01482 " pathEditMode="fixed" ptsTypes="AA">
                                      <p:cBhvr>
                                        <p:cTn id="20" dur="250" spd="-100000" fill="hold"/>
                                        <p:tgtEl>
                                          <p:spTgt spid="19"/>
                                        </p:tgtEl>
                                        <p:attrNameLst>
                                          <p:attrName>ppt_x</p:attrName>
                                          <p:attrName>ppt_y</p:attrName>
                                        </p:attrNameLst>
                                      </p:cBhvr>
                                    </p:animMotion>
                                  </p:childTnLst>
                                </p:cTn>
                              </p:par>
                              <p:par>
                                <p:cTn id="21" presetID="0" presetClass="path" presetSubtype="0" accel="50000" decel="50000" fill="hold" nodeType="withEffect">
                                  <p:stCondLst>
                                    <p:cond delay="0"/>
                                  </p:stCondLst>
                                  <p:childTnLst>
                                    <p:animMotion origin="layout" path="M 0 -0.42963 L 0 0.01482 " pathEditMode="fixed" ptsTypes="AA">
                                      <p:cBhvr>
                                        <p:cTn id="22" dur="250" spd="-100000" fill="hold"/>
                                        <p:tgtEl>
                                          <p:spTgt spid="20"/>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p:bldP spid="38" grpId="0" animBg="1"/>
      <p:bldP spid="3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1" name="Google Shape;141;p28"/>
          <p:cNvSpPr txBox="1">
            <a:spLocks noGrp="1"/>
          </p:cNvSpPr>
          <p:nvPr>
            <p:ph type="body" idx="1"/>
          </p:nvPr>
        </p:nvSpPr>
        <p:spPr>
          <a:xfrm>
            <a:off x="1895185" y="3089529"/>
            <a:ext cx="2023671" cy="1163157"/>
          </a:xfrm>
          <a:prstGeom prst="rect">
            <a:avLst/>
          </a:prstGeom>
          <a:noFill/>
          <a:ln>
            <a:noFill/>
          </a:ln>
        </p:spPr>
        <p:txBody>
          <a:bodyPr spcFirstLastPara="1" wrap="square" lIns="91425" tIns="91425" rIns="91425" bIns="91425" anchor="t" anchorCtr="0">
            <a:noAutofit/>
          </a:bodyPr>
          <a:lstStyle/>
          <a:p>
            <a:pPr lvl="0"/>
            <a:r>
              <a:rPr lang="en" b="1" dirty="0">
                <a:solidFill>
                  <a:srgbClr val="4051D8"/>
                </a:solidFill>
                <a:latin typeface="Roboto"/>
                <a:ea typeface="Roboto"/>
                <a:cs typeface="Roboto"/>
                <a:sym typeface="Roboto"/>
              </a:rPr>
              <a:t>Jeremy Justus</a:t>
            </a:r>
            <a:br>
              <a:rPr lang="en" sz="1200" b="1" dirty="0">
                <a:solidFill>
                  <a:srgbClr val="4A86E8"/>
                </a:solidFill>
                <a:latin typeface="Roboto"/>
                <a:ea typeface="Roboto"/>
                <a:cs typeface="Roboto"/>
                <a:sym typeface="Roboto"/>
              </a:rPr>
            </a:br>
            <a:br>
              <a:rPr lang="en" sz="1200" dirty="0">
                <a:solidFill>
                  <a:srgbClr val="FFFFFF"/>
                </a:solidFill>
                <a:latin typeface="Roboto"/>
                <a:ea typeface="Roboto"/>
                <a:cs typeface="Roboto"/>
                <a:sym typeface="Roboto"/>
              </a:rPr>
            </a:br>
            <a:r>
              <a:rPr lang="en-US" sz="1200" dirty="0">
                <a:solidFill>
                  <a:schemeClr val="lt1"/>
                </a:solidFill>
                <a:latin typeface="Roboto Light"/>
                <a:ea typeface="Roboto Light"/>
                <a:cs typeface="Roboto Light"/>
                <a:sym typeface="Roboto Light"/>
              </a:rPr>
              <a:t>Sr Software Engineer</a:t>
            </a:r>
          </a:p>
          <a:p>
            <a:pPr lvl="0"/>
            <a:r>
              <a:rPr lang="en-US" sz="1200" dirty="0">
                <a:solidFill>
                  <a:schemeClr val="lt1"/>
                </a:solidFill>
                <a:latin typeface="Roboto Light"/>
                <a:ea typeface="Roboto Light"/>
                <a:cs typeface="Roboto Light"/>
                <a:sym typeface="Roboto Light"/>
              </a:rPr>
              <a:t>Seeker of Stack Overflows</a:t>
            </a:r>
          </a:p>
          <a:p>
            <a:pPr lvl="0"/>
            <a:r>
              <a:rPr lang="en-US" sz="1200" dirty="0">
                <a:solidFill>
                  <a:schemeClr val="lt1"/>
                </a:solidFill>
                <a:latin typeface="Roboto Light"/>
                <a:ea typeface="Roboto Light"/>
                <a:cs typeface="Roboto Light"/>
                <a:sym typeface="Roboto Light"/>
              </a:rPr>
              <a:t>Kong Champion</a:t>
            </a:r>
            <a:endParaRPr lang="en-US" sz="1200" dirty="0">
              <a:solidFill>
                <a:srgbClr val="FFFFFF"/>
              </a:solidFill>
              <a:latin typeface="Roboto"/>
              <a:ea typeface="Roboto"/>
              <a:cs typeface="Roboto"/>
              <a:sym typeface="Roboto"/>
            </a:endParaRPr>
          </a:p>
          <a:p>
            <a:pPr marL="0" lvl="0" indent="0" algn="l" rtl="0">
              <a:lnSpc>
                <a:spcPct val="100000"/>
              </a:lnSpc>
              <a:spcBef>
                <a:spcPts val="0"/>
              </a:spcBef>
              <a:spcAft>
                <a:spcPts val="1000"/>
              </a:spcAft>
              <a:buNone/>
            </a:pPr>
            <a:endParaRPr lang="en" sz="1200" dirty="0">
              <a:solidFill>
                <a:schemeClr val="lt1"/>
              </a:solidFill>
              <a:latin typeface="Roboto Light"/>
              <a:ea typeface="Roboto Light"/>
              <a:cs typeface="Roboto Light"/>
              <a:sym typeface="Roboto Light"/>
            </a:endParaRPr>
          </a:p>
        </p:txBody>
      </p:sp>
      <p:sp>
        <p:nvSpPr>
          <p:cNvPr id="143" name="Google Shape;143;p28"/>
          <p:cNvSpPr txBox="1">
            <a:spLocks noGrp="1"/>
          </p:cNvSpPr>
          <p:nvPr>
            <p:ph type="body" idx="2"/>
          </p:nvPr>
        </p:nvSpPr>
        <p:spPr>
          <a:xfrm>
            <a:off x="5143460" y="3089529"/>
            <a:ext cx="2157225" cy="1286528"/>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b="1" dirty="0">
                <a:solidFill>
                  <a:srgbClr val="4051D8"/>
                </a:solidFill>
                <a:latin typeface="Roboto"/>
                <a:ea typeface="Roboto"/>
                <a:cs typeface="Roboto"/>
                <a:sym typeface="Roboto"/>
              </a:rPr>
              <a:t>Ross </a:t>
            </a:r>
            <a:r>
              <a:rPr lang="en" b="1" dirty="0" err="1">
                <a:solidFill>
                  <a:srgbClr val="4051D8"/>
                </a:solidFill>
                <a:latin typeface="Roboto"/>
                <a:ea typeface="Roboto"/>
                <a:cs typeface="Roboto"/>
                <a:sym typeface="Roboto"/>
              </a:rPr>
              <a:t>Sbriscia</a:t>
            </a:r>
            <a:br>
              <a:rPr lang="en" sz="1200" b="1" dirty="0">
                <a:solidFill>
                  <a:srgbClr val="4A86E8"/>
                </a:solidFill>
                <a:latin typeface="Roboto"/>
                <a:ea typeface="Roboto"/>
                <a:cs typeface="Roboto"/>
                <a:sym typeface="Roboto"/>
              </a:rPr>
            </a:br>
            <a:br>
              <a:rPr lang="en" sz="1200" dirty="0">
                <a:solidFill>
                  <a:srgbClr val="FFFFFF"/>
                </a:solidFill>
                <a:latin typeface="Roboto"/>
                <a:ea typeface="Roboto"/>
                <a:cs typeface="Roboto"/>
                <a:sym typeface="Roboto"/>
              </a:rPr>
            </a:br>
            <a:r>
              <a:rPr lang="en" sz="1200" dirty="0">
                <a:solidFill>
                  <a:schemeClr val="lt1"/>
                </a:solidFill>
                <a:latin typeface="Roboto Light"/>
                <a:ea typeface="Roboto Light"/>
                <a:cs typeface="Roboto Light"/>
                <a:sym typeface="Roboto Light"/>
              </a:rPr>
              <a:t>Sr Software Engineer</a:t>
            </a:r>
          </a:p>
          <a:p>
            <a:pPr marL="0" lvl="0" indent="0" algn="l" rtl="0">
              <a:lnSpc>
                <a:spcPct val="100000"/>
              </a:lnSpc>
              <a:spcBef>
                <a:spcPts val="0"/>
              </a:spcBef>
              <a:spcAft>
                <a:spcPts val="0"/>
              </a:spcAft>
              <a:buNone/>
            </a:pPr>
            <a:r>
              <a:rPr lang="en" sz="1200" dirty="0">
                <a:solidFill>
                  <a:schemeClr val="lt1"/>
                </a:solidFill>
                <a:latin typeface="Roboto Light"/>
                <a:ea typeface="Roboto Light"/>
                <a:cs typeface="Roboto Light"/>
                <a:sym typeface="Roboto Light"/>
              </a:rPr>
              <a:t>Expert Googler</a:t>
            </a:r>
            <a:br>
              <a:rPr lang="en" sz="1200" dirty="0">
                <a:solidFill>
                  <a:schemeClr val="lt1"/>
                </a:solidFill>
                <a:latin typeface="Roboto Light"/>
                <a:ea typeface="Roboto Light"/>
                <a:cs typeface="Roboto Light"/>
                <a:sym typeface="Roboto Light"/>
              </a:rPr>
            </a:br>
            <a:r>
              <a:rPr lang="en-US" sz="1200" dirty="0">
                <a:solidFill>
                  <a:schemeClr val="lt1"/>
                </a:solidFill>
                <a:latin typeface="Roboto Light"/>
                <a:ea typeface="Roboto Light"/>
                <a:cs typeface="Roboto Light"/>
                <a:sym typeface="Roboto Light"/>
              </a:rPr>
              <a:t>Kong Champion</a:t>
            </a:r>
            <a:endParaRPr sz="1200" dirty="0">
              <a:solidFill>
                <a:srgbClr val="FFFFFF"/>
              </a:solidFill>
              <a:latin typeface="Roboto"/>
              <a:ea typeface="Roboto"/>
              <a:cs typeface="Roboto"/>
              <a:sym typeface="Roboto"/>
            </a:endParaRPr>
          </a:p>
          <a:p>
            <a:pPr marL="0" lvl="0" indent="0" algn="l" rtl="0">
              <a:lnSpc>
                <a:spcPct val="100000"/>
              </a:lnSpc>
              <a:spcBef>
                <a:spcPts val="1000"/>
              </a:spcBef>
              <a:spcAft>
                <a:spcPts val="1000"/>
              </a:spcAft>
              <a:buNone/>
            </a:pPr>
            <a:endParaRPr sz="1200" dirty="0">
              <a:solidFill>
                <a:srgbClr val="FFFFFF"/>
              </a:solidFill>
              <a:latin typeface="Roboto"/>
              <a:ea typeface="Roboto"/>
              <a:cs typeface="Roboto"/>
              <a:sym typeface="Roboto"/>
            </a:endParaRPr>
          </a:p>
        </p:txBody>
      </p:sp>
      <p:pic>
        <p:nvPicPr>
          <p:cNvPr id="4" name="Picture 3">
            <a:extLst>
              <a:ext uri="{FF2B5EF4-FFF2-40B4-BE49-F238E27FC236}">
                <a16:creationId xmlns:a16="http://schemas.microsoft.com/office/drawing/2014/main" id="{579B91F1-7714-4A45-92DF-6E669C206C92}"/>
              </a:ext>
            </a:extLst>
          </p:cNvPr>
          <p:cNvPicPr>
            <a:picLocks noChangeAspect="1"/>
          </p:cNvPicPr>
          <p:nvPr/>
        </p:nvPicPr>
        <p:blipFill>
          <a:blip r:embed="rId3"/>
          <a:stretch>
            <a:fillRect/>
          </a:stretch>
        </p:blipFill>
        <p:spPr>
          <a:xfrm>
            <a:off x="1895184" y="999671"/>
            <a:ext cx="2023671" cy="2023671"/>
          </a:xfrm>
          <a:prstGeom prst="rect">
            <a:avLst/>
          </a:prstGeom>
          <a:ln>
            <a:solidFill>
              <a:srgbClr val="0070C0"/>
            </a:solidFill>
          </a:ln>
        </p:spPr>
      </p:pic>
      <p:pic>
        <p:nvPicPr>
          <p:cNvPr id="3" name="Picture 2">
            <a:extLst>
              <a:ext uri="{FF2B5EF4-FFF2-40B4-BE49-F238E27FC236}">
                <a16:creationId xmlns:a16="http://schemas.microsoft.com/office/drawing/2014/main" id="{B99FFD62-0707-314F-B381-2AB640C8F66F}"/>
              </a:ext>
            </a:extLst>
          </p:cNvPr>
          <p:cNvPicPr>
            <a:picLocks noChangeAspect="1"/>
          </p:cNvPicPr>
          <p:nvPr/>
        </p:nvPicPr>
        <p:blipFill>
          <a:blip r:embed="rId4"/>
          <a:stretch>
            <a:fillRect/>
          </a:stretch>
        </p:blipFill>
        <p:spPr>
          <a:xfrm>
            <a:off x="5143460" y="999670"/>
            <a:ext cx="2023671" cy="2023671"/>
          </a:xfrm>
          <a:prstGeom prst="rect">
            <a:avLst/>
          </a:prstGeom>
          <a:ln>
            <a:solidFill>
              <a:srgbClr val="0070C0"/>
            </a:solidFill>
          </a:ln>
        </p:spPr>
      </p:pic>
    </p:spTree>
    <p:extLst>
      <p:ext uri="{BB962C8B-B14F-4D97-AF65-F5344CB8AC3E}">
        <p14:creationId xmlns:p14="http://schemas.microsoft.com/office/powerpoint/2010/main" val="39973336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0" name="Google Shape;111;p24">
            <a:extLst>
              <a:ext uri="{FF2B5EF4-FFF2-40B4-BE49-F238E27FC236}">
                <a16:creationId xmlns:a16="http://schemas.microsoft.com/office/drawing/2014/main" id="{90BF659C-B358-5A4E-9383-4CC968271C0A}"/>
              </a:ext>
            </a:extLst>
          </p:cNvPr>
          <p:cNvSpPr/>
          <p:nvPr/>
        </p:nvSpPr>
        <p:spPr>
          <a:xfrm rot="10800000">
            <a:off x="0" y="1553687"/>
            <a:ext cx="9220200" cy="3594583"/>
          </a:xfrm>
          <a:prstGeom prst="rect">
            <a:avLst/>
          </a:prstGeom>
          <a:gradFill>
            <a:gsLst>
              <a:gs pos="0">
                <a:srgbClr val="021524"/>
              </a:gs>
              <a:gs pos="100000">
                <a:srgbClr val="010F1E">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14" name="Picture 13">
            <a:extLst>
              <a:ext uri="{FF2B5EF4-FFF2-40B4-BE49-F238E27FC236}">
                <a16:creationId xmlns:a16="http://schemas.microsoft.com/office/drawing/2014/main" id="{C7899804-0716-5B4A-B28C-7F0F55F75FFB}"/>
              </a:ext>
            </a:extLst>
          </p:cNvPr>
          <p:cNvPicPr>
            <a:picLocks noChangeAspect="1"/>
          </p:cNvPicPr>
          <p:nvPr/>
        </p:nvPicPr>
        <p:blipFill rotWithShape="1">
          <a:blip r:embed="rId3"/>
          <a:srcRect l="17561" r="21090"/>
          <a:stretch/>
        </p:blipFill>
        <p:spPr>
          <a:xfrm>
            <a:off x="949314" y="154502"/>
            <a:ext cx="5257801" cy="1311142"/>
          </a:xfrm>
          <a:prstGeom prst="roundRect">
            <a:avLst/>
          </a:prstGeom>
          <a:noFill/>
          <a:ln w="12700">
            <a:solidFill>
              <a:schemeClr val="tx2"/>
            </a:solidFill>
          </a:ln>
          <a:effectLst>
            <a:glow>
              <a:srgbClr val="0070C0"/>
            </a:glow>
          </a:effectLst>
        </p:spPr>
      </p:pic>
      <p:sp>
        <p:nvSpPr>
          <p:cNvPr id="18" name="Rounded Rectangle 17">
            <a:extLst>
              <a:ext uri="{FF2B5EF4-FFF2-40B4-BE49-F238E27FC236}">
                <a16:creationId xmlns:a16="http://schemas.microsoft.com/office/drawing/2014/main" id="{B6C60F16-9C01-9147-A3E0-5482CEB082C4}"/>
              </a:ext>
            </a:extLst>
          </p:cNvPr>
          <p:cNvSpPr/>
          <p:nvPr/>
        </p:nvSpPr>
        <p:spPr>
          <a:xfrm>
            <a:off x="3581400" y="1709877"/>
            <a:ext cx="4585971" cy="1074840"/>
          </a:xfrm>
          <a:prstGeom prst="roundRect">
            <a:avLst/>
          </a:prstGeom>
          <a:solidFill>
            <a:schemeClr val="accent4">
              <a:lumMod val="50000"/>
            </a:schemeClr>
          </a:solidFill>
          <a:ln w="635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Google Shape;140;p28">
            <a:extLst>
              <a:ext uri="{FF2B5EF4-FFF2-40B4-BE49-F238E27FC236}">
                <a16:creationId xmlns:a16="http://schemas.microsoft.com/office/drawing/2014/main" id="{80A0219F-825C-1241-BC7E-F8F606CAD007}"/>
              </a:ext>
            </a:extLst>
          </p:cNvPr>
          <p:cNvSpPr txBox="1">
            <a:spLocks/>
          </p:cNvSpPr>
          <p:nvPr/>
        </p:nvSpPr>
        <p:spPr>
          <a:xfrm>
            <a:off x="3733800" y="1853117"/>
            <a:ext cx="4267200" cy="7883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00" dirty="0">
                <a:solidFill>
                  <a:srgbClr val="FFFFFF"/>
                </a:solidFill>
                <a:latin typeface="Roboto Light"/>
                <a:ea typeface="Roboto Light"/>
                <a:cs typeface="Roboto Light"/>
                <a:sym typeface="Roboto Light"/>
              </a:rPr>
              <a:t>Found the transaction in our STDOUT…</a:t>
            </a:r>
          </a:p>
        </p:txBody>
      </p:sp>
      <p:pic>
        <p:nvPicPr>
          <p:cNvPr id="20" name="Picture 19">
            <a:extLst>
              <a:ext uri="{FF2B5EF4-FFF2-40B4-BE49-F238E27FC236}">
                <a16:creationId xmlns:a16="http://schemas.microsoft.com/office/drawing/2014/main" id="{2860D4DC-2850-314A-B863-E04BC521624C}"/>
              </a:ext>
            </a:extLst>
          </p:cNvPr>
          <p:cNvPicPr>
            <a:picLocks noChangeAspect="1"/>
          </p:cNvPicPr>
          <p:nvPr/>
        </p:nvPicPr>
        <p:blipFill rotWithShape="1">
          <a:blip r:embed="rId4"/>
          <a:srcRect l="45000" r="9164"/>
          <a:stretch/>
        </p:blipFill>
        <p:spPr>
          <a:xfrm>
            <a:off x="1641134" y="3028950"/>
            <a:ext cx="6520982" cy="1999443"/>
          </a:xfrm>
          <a:prstGeom prst="roundRect">
            <a:avLst/>
          </a:prstGeom>
          <a:ln>
            <a:solidFill>
              <a:schemeClr val="accent1">
                <a:lumMod val="20000"/>
                <a:lumOff val="80000"/>
              </a:schemeClr>
            </a:solidFill>
          </a:ln>
          <a:effectLst>
            <a:glow>
              <a:srgbClr val="0070C0"/>
            </a:glow>
          </a:effectLst>
        </p:spPr>
      </p:pic>
      <p:sp>
        <p:nvSpPr>
          <p:cNvPr id="21" name="Rounded Rectangle 20">
            <a:extLst>
              <a:ext uri="{FF2B5EF4-FFF2-40B4-BE49-F238E27FC236}">
                <a16:creationId xmlns:a16="http://schemas.microsoft.com/office/drawing/2014/main" id="{6122311D-837E-8F40-A888-5C8A4779C6D9}"/>
              </a:ext>
            </a:extLst>
          </p:cNvPr>
          <p:cNvSpPr/>
          <p:nvPr/>
        </p:nvSpPr>
        <p:spPr>
          <a:xfrm>
            <a:off x="4267200" y="5248753"/>
            <a:ext cx="3878711" cy="1219170"/>
          </a:xfrm>
          <a:prstGeom prst="roundRect">
            <a:avLst/>
          </a:prstGeom>
          <a:solidFill>
            <a:schemeClr val="accent4">
              <a:lumMod val="50000"/>
            </a:schemeClr>
          </a:solidFill>
          <a:ln w="635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Google Shape;140;p28">
            <a:extLst>
              <a:ext uri="{FF2B5EF4-FFF2-40B4-BE49-F238E27FC236}">
                <a16:creationId xmlns:a16="http://schemas.microsoft.com/office/drawing/2014/main" id="{722BF531-158F-4849-B420-EC515324D8B1}"/>
              </a:ext>
            </a:extLst>
          </p:cNvPr>
          <p:cNvSpPr txBox="1">
            <a:spLocks/>
          </p:cNvSpPr>
          <p:nvPr/>
        </p:nvSpPr>
        <p:spPr>
          <a:xfrm>
            <a:off x="4495800" y="5391993"/>
            <a:ext cx="3483740" cy="931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00" dirty="0">
                <a:solidFill>
                  <a:srgbClr val="FFFFFF"/>
                </a:solidFill>
                <a:latin typeface="Roboto Light"/>
                <a:ea typeface="Roboto Light"/>
                <a:cs typeface="Roboto Light"/>
                <a:sym typeface="Roboto Light"/>
              </a:rPr>
              <a:t>Looks like we got a connection reset on this transactions</a:t>
            </a:r>
          </a:p>
        </p:txBody>
      </p:sp>
    </p:spTree>
    <p:extLst>
      <p:ext uri="{BB962C8B-B14F-4D97-AF65-F5344CB8AC3E}">
        <p14:creationId xmlns:p14="http://schemas.microsoft.com/office/powerpoint/2010/main" val="17148231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withEffect">
                                  <p:stCondLst>
                                    <p:cond delay="0"/>
                                  </p:stCondLst>
                                  <p:childTnLst>
                                    <p:animMotion origin="layout" path="M 0 -0.2963 L 0 0.01481 " pathEditMode="fixed" ptsTypes="AA">
                                      <p:cBhvr>
                                        <p:cTn id="6" dur="500" spd="-100000" fill="hold"/>
                                        <p:tgtEl>
                                          <p:spTgt spid="14"/>
                                        </p:tgtEl>
                                        <p:attrNameLst>
                                          <p:attrName>ppt_x</p:attrName>
                                          <p:attrName>ppt_y</p:attrName>
                                        </p:attrNameLst>
                                      </p:cBhvr>
                                    </p:animMotion>
                                  </p:childTnLst>
                                </p:cTn>
                              </p:par>
                              <p:par>
                                <p:cTn id="7" presetID="0" presetClass="path" presetSubtype="0" accel="50000" decel="50000" fill="hold" grpId="0" nodeType="withEffect">
                                  <p:stCondLst>
                                    <p:cond delay="0"/>
                                  </p:stCondLst>
                                  <p:childTnLst>
                                    <p:animMotion origin="layout" path="M 0 -0.2963 L 0 0.01481 " pathEditMode="fixed" ptsTypes="AA">
                                      <p:cBhvr>
                                        <p:cTn id="8" dur="500" spd="-100000" fill="hold"/>
                                        <p:tgtEl>
                                          <p:spTgt spid="18"/>
                                        </p:tgtEl>
                                        <p:attrNameLst>
                                          <p:attrName>ppt_x</p:attrName>
                                          <p:attrName>ppt_y</p:attrName>
                                        </p:attrNameLst>
                                      </p:cBhvr>
                                    </p:animMotion>
                                  </p:childTnLst>
                                </p:cTn>
                              </p:par>
                              <p:par>
                                <p:cTn id="9" presetID="0" presetClass="path" presetSubtype="0" accel="50000" decel="50000" fill="hold" grpId="0" nodeType="withEffect">
                                  <p:stCondLst>
                                    <p:cond delay="0"/>
                                  </p:stCondLst>
                                  <p:childTnLst>
                                    <p:animMotion origin="layout" path="M 0 -0.2963 L 0 0.01481 " pathEditMode="fixed" ptsTypes="AA">
                                      <p:cBhvr>
                                        <p:cTn id="10" dur="500" spd="-100000" fill="hold"/>
                                        <p:tgtEl>
                                          <p:spTgt spid="19"/>
                                        </p:tgtEl>
                                        <p:attrNameLst>
                                          <p:attrName>ppt_x</p:attrName>
                                          <p:attrName>ppt_y</p:attrName>
                                        </p:attrNameLst>
                                      </p:cBhvr>
                                    </p:animMotion>
                                  </p:childTnLst>
                                </p:cTn>
                              </p:par>
                              <p:par>
                                <p:cTn id="11" presetID="0" presetClass="path" presetSubtype="0" accel="50000" decel="50000" fill="hold" nodeType="withEffect">
                                  <p:stCondLst>
                                    <p:cond delay="0"/>
                                  </p:stCondLst>
                                  <p:childTnLst>
                                    <p:animMotion origin="layout" path="M 0 -0.2963 L 0 0.01481 " pathEditMode="fixed" ptsTypes="AA">
                                      <p:cBhvr>
                                        <p:cTn id="12" dur="500" spd="-100000" fill="hold"/>
                                        <p:tgtEl>
                                          <p:spTgt spid="20"/>
                                        </p:tgtEl>
                                        <p:attrNameLst>
                                          <p:attrName>ppt_x</p:attrName>
                                          <p:attrName>ppt_y</p:attrName>
                                        </p:attrNameLst>
                                      </p:cBhvr>
                                    </p:animMotion>
                                  </p:childTnLst>
                                </p:cTn>
                              </p:par>
                              <p:par>
                                <p:cTn id="13" presetID="0" presetClass="path" presetSubtype="0" accel="50000" decel="50000" fill="hold" grpId="0" nodeType="withEffect">
                                  <p:stCondLst>
                                    <p:cond delay="0"/>
                                  </p:stCondLst>
                                  <p:childTnLst>
                                    <p:animMotion origin="layout" path="M 0 -0.2963 L 0 0.01481 " pathEditMode="fixed" ptsTypes="AA">
                                      <p:cBhvr>
                                        <p:cTn id="14" dur="500" spd="-100000" fill="hold"/>
                                        <p:tgtEl>
                                          <p:spTgt spid="21"/>
                                        </p:tgtEl>
                                        <p:attrNameLst>
                                          <p:attrName>ppt_x</p:attrName>
                                          <p:attrName>ppt_y</p:attrName>
                                        </p:attrNameLst>
                                      </p:cBhvr>
                                    </p:animMotion>
                                  </p:childTnLst>
                                </p:cTn>
                              </p:par>
                              <p:par>
                                <p:cTn id="15" presetID="0" presetClass="path" presetSubtype="0" accel="50000" decel="50000" fill="hold" grpId="0" nodeType="withEffect">
                                  <p:stCondLst>
                                    <p:cond delay="0"/>
                                  </p:stCondLst>
                                  <p:childTnLst>
                                    <p:animMotion origin="layout" path="M 0 -0.2963 L 0 0.01481 " pathEditMode="fixed" ptsTypes="AA">
                                      <p:cBhvr>
                                        <p:cTn id="16" dur="500" spd="-100000" fill="hold"/>
                                        <p:tgtEl>
                                          <p:spTgt spid="22"/>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p:bldP spid="21" grpId="0" animBg="1"/>
      <p:bldP spid="2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0" name="Google Shape;111;p24">
            <a:extLst>
              <a:ext uri="{FF2B5EF4-FFF2-40B4-BE49-F238E27FC236}">
                <a16:creationId xmlns:a16="http://schemas.microsoft.com/office/drawing/2014/main" id="{90BF659C-B358-5A4E-9383-4CC968271C0A}"/>
              </a:ext>
            </a:extLst>
          </p:cNvPr>
          <p:cNvSpPr/>
          <p:nvPr/>
        </p:nvSpPr>
        <p:spPr>
          <a:xfrm rot="10800000">
            <a:off x="0" y="1553687"/>
            <a:ext cx="9220200" cy="3594583"/>
          </a:xfrm>
          <a:prstGeom prst="rect">
            <a:avLst/>
          </a:prstGeom>
          <a:gradFill>
            <a:gsLst>
              <a:gs pos="0">
                <a:srgbClr val="021524"/>
              </a:gs>
              <a:gs pos="100000">
                <a:srgbClr val="010F1E">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 name="Rounded Rectangle 17">
            <a:extLst>
              <a:ext uri="{FF2B5EF4-FFF2-40B4-BE49-F238E27FC236}">
                <a16:creationId xmlns:a16="http://schemas.microsoft.com/office/drawing/2014/main" id="{B6C60F16-9C01-9147-A3E0-5482CEB082C4}"/>
              </a:ext>
            </a:extLst>
          </p:cNvPr>
          <p:cNvSpPr/>
          <p:nvPr/>
        </p:nvSpPr>
        <p:spPr>
          <a:xfrm>
            <a:off x="3581400" y="185877"/>
            <a:ext cx="4585971" cy="1074840"/>
          </a:xfrm>
          <a:prstGeom prst="roundRect">
            <a:avLst/>
          </a:prstGeom>
          <a:solidFill>
            <a:schemeClr val="accent4">
              <a:lumMod val="50000"/>
            </a:schemeClr>
          </a:solidFill>
          <a:ln w="635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Google Shape;140;p28">
            <a:extLst>
              <a:ext uri="{FF2B5EF4-FFF2-40B4-BE49-F238E27FC236}">
                <a16:creationId xmlns:a16="http://schemas.microsoft.com/office/drawing/2014/main" id="{80A0219F-825C-1241-BC7E-F8F606CAD007}"/>
              </a:ext>
            </a:extLst>
          </p:cNvPr>
          <p:cNvSpPr txBox="1">
            <a:spLocks/>
          </p:cNvSpPr>
          <p:nvPr/>
        </p:nvSpPr>
        <p:spPr>
          <a:xfrm>
            <a:off x="3733800" y="329117"/>
            <a:ext cx="4267200" cy="7883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00" dirty="0">
                <a:solidFill>
                  <a:srgbClr val="FFFFFF"/>
                </a:solidFill>
                <a:latin typeface="Roboto Light"/>
                <a:ea typeface="Roboto Light"/>
                <a:cs typeface="Roboto Light"/>
                <a:sym typeface="Roboto Light"/>
              </a:rPr>
              <a:t>Found the transaction in our STDOUT…</a:t>
            </a:r>
          </a:p>
        </p:txBody>
      </p:sp>
      <p:pic>
        <p:nvPicPr>
          <p:cNvPr id="20" name="Picture 19">
            <a:extLst>
              <a:ext uri="{FF2B5EF4-FFF2-40B4-BE49-F238E27FC236}">
                <a16:creationId xmlns:a16="http://schemas.microsoft.com/office/drawing/2014/main" id="{2860D4DC-2850-314A-B863-E04BC521624C}"/>
              </a:ext>
            </a:extLst>
          </p:cNvPr>
          <p:cNvPicPr>
            <a:picLocks noChangeAspect="1"/>
          </p:cNvPicPr>
          <p:nvPr/>
        </p:nvPicPr>
        <p:blipFill rotWithShape="1">
          <a:blip r:embed="rId3"/>
          <a:srcRect l="45000" r="9164"/>
          <a:stretch/>
        </p:blipFill>
        <p:spPr>
          <a:xfrm>
            <a:off x="1641134" y="1504950"/>
            <a:ext cx="6520982" cy="1999443"/>
          </a:xfrm>
          <a:prstGeom prst="roundRect">
            <a:avLst/>
          </a:prstGeom>
          <a:ln>
            <a:solidFill>
              <a:schemeClr val="accent1">
                <a:lumMod val="20000"/>
                <a:lumOff val="80000"/>
              </a:schemeClr>
            </a:solidFill>
          </a:ln>
          <a:effectLst>
            <a:glow>
              <a:srgbClr val="0070C0"/>
            </a:glow>
          </a:effectLst>
        </p:spPr>
      </p:pic>
      <p:sp>
        <p:nvSpPr>
          <p:cNvPr id="21" name="Rounded Rectangle 20">
            <a:extLst>
              <a:ext uri="{FF2B5EF4-FFF2-40B4-BE49-F238E27FC236}">
                <a16:creationId xmlns:a16="http://schemas.microsoft.com/office/drawing/2014/main" id="{6122311D-837E-8F40-A888-5C8A4779C6D9}"/>
              </a:ext>
            </a:extLst>
          </p:cNvPr>
          <p:cNvSpPr/>
          <p:nvPr/>
        </p:nvSpPr>
        <p:spPr>
          <a:xfrm>
            <a:off x="4267200" y="3724753"/>
            <a:ext cx="3878711" cy="1219170"/>
          </a:xfrm>
          <a:prstGeom prst="roundRect">
            <a:avLst/>
          </a:prstGeom>
          <a:solidFill>
            <a:schemeClr val="accent4">
              <a:lumMod val="50000"/>
            </a:schemeClr>
          </a:solidFill>
          <a:ln w="635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Google Shape;140;p28">
            <a:extLst>
              <a:ext uri="{FF2B5EF4-FFF2-40B4-BE49-F238E27FC236}">
                <a16:creationId xmlns:a16="http://schemas.microsoft.com/office/drawing/2014/main" id="{722BF531-158F-4849-B420-EC515324D8B1}"/>
              </a:ext>
            </a:extLst>
          </p:cNvPr>
          <p:cNvSpPr txBox="1">
            <a:spLocks/>
          </p:cNvSpPr>
          <p:nvPr/>
        </p:nvSpPr>
        <p:spPr>
          <a:xfrm>
            <a:off x="4495800" y="3867993"/>
            <a:ext cx="3483740" cy="931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00" dirty="0">
                <a:solidFill>
                  <a:srgbClr val="FFFFFF"/>
                </a:solidFill>
                <a:latin typeface="Roboto Light"/>
                <a:ea typeface="Roboto Light"/>
                <a:cs typeface="Roboto Light"/>
                <a:sym typeface="Roboto Light"/>
              </a:rPr>
              <a:t>Looks like we got a connection reset on this transactions</a:t>
            </a:r>
          </a:p>
        </p:txBody>
      </p:sp>
      <p:sp>
        <p:nvSpPr>
          <p:cNvPr id="24" name="Rounded Rectangle 23">
            <a:extLst>
              <a:ext uri="{FF2B5EF4-FFF2-40B4-BE49-F238E27FC236}">
                <a16:creationId xmlns:a16="http://schemas.microsoft.com/office/drawing/2014/main" id="{83C68954-5561-D84A-B7E7-437780A26FC4}"/>
              </a:ext>
            </a:extLst>
          </p:cNvPr>
          <p:cNvSpPr/>
          <p:nvPr/>
        </p:nvSpPr>
        <p:spPr>
          <a:xfrm>
            <a:off x="3962400" y="5181683"/>
            <a:ext cx="4183511" cy="1219170"/>
          </a:xfrm>
          <a:prstGeom prst="roundRect">
            <a:avLst/>
          </a:prstGeom>
          <a:solidFill>
            <a:schemeClr val="accent4">
              <a:lumMod val="50000"/>
            </a:schemeClr>
          </a:solidFill>
          <a:ln w="635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Google Shape;140;p28">
            <a:extLst>
              <a:ext uri="{FF2B5EF4-FFF2-40B4-BE49-F238E27FC236}">
                <a16:creationId xmlns:a16="http://schemas.microsoft.com/office/drawing/2014/main" id="{72736595-4EAE-A74D-9335-15F26C176C50}"/>
              </a:ext>
            </a:extLst>
          </p:cNvPr>
          <p:cNvSpPr txBox="1">
            <a:spLocks/>
          </p:cNvSpPr>
          <p:nvPr/>
        </p:nvSpPr>
        <p:spPr>
          <a:xfrm>
            <a:off x="4191000" y="5324923"/>
            <a:ext cx="3788540" cy="931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00" dirty="0">
                <a:solidFill>
                  <a:srgbClr val="FFFFFF"/>
                </a:solidFill>
                <a:latin typeface="Roboto Light"/>
                <a:ea typeface="Roboto Light"/>
                <a:cs typeface="Roboto Light"/>
                <a:sym typeface="Roboto Light"/>
              </a:rPr>
              <a:t>But that doesn’t explain why we’re missing a log even for this…</a:t>
            </a:r>
          </a:p>
        </p:txBody>
      </p:sp>
    </p:spTree>
    <p:extLst>
      <p:ext uri="{BB962C8B-B14F-4D97-AF65-F5344CB8AC3E}">
        <p14:creationId xmlns:p14="http://schemas.microsoft.com/office/powerpoint/2010/main" val="2101639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grpId="0" nodeType="withEffect">
                                  <p:stCondLst>
                                    <p:cond delay="0"/>
                                  </p:stCondLst>
                                  <p:childTnLst>
                                    <p:animMotion origin="layout" path="M 0 -0.28302 L 0 0.00957 " pathEditMode="fixed" ptsTypes="AA">
                                      <p:cBhvr>
                                        <p:cTn id="6" dur="500" spd="-100000" fill="hold"/>
                                        <p:tgtEl>
                                          <p:spTgt spid="18"/>
                                        </p:tgtEl>
                                        <p:attrNameLst>
                                          <p:attrName>ppt_x</p:attrName>
                                          <p:attrName>ppt_y</p:attrName>
                                        </p:attrNameLst>
                                      </p:cBhvr>
                                    </p:animMotion>
                                  </p:childTnLst>
                                </p:cTn>
                              </p:par>
                              <p:par>
                                <p:cTn id="7" presetID="0" presetClass="path" presetSubtype="0" accel="50000" decel="50000" fill="hold" grpId="0" nodeType="withEffect">
                                  <p:stCondLst>
                                    <p:cond delay="0"/>
                                  </p:stCondLst>
                                  <p:childTnLst>
                                    <p:animMotion origin="layout" path="M 0 -0.28302 L 0 0.00957 " pathEditMode="fixed" ptsTypes="AA">
                                      <p:cBhvr>
                                        <p:cTn id="8" dur="500" spd="-100000" fill="hold"/>
                                        <p:tgtEl>
                                          <p:spTgt spid="19"/>
                                        </p:tgtEl>
                                        <p:attrNameLst>
                                          <p:attrName>ppt_x</p:attrName>
                                          <p:attrName>ppt_y</p:attrName>
                                        </p:attrNameLst>
                                      </p:cBhvr>
                                    </p:animMotion>
                                  </p:childTnLst>
                                </p:cTn>
                              </p:par>
                              <p:par>
                                <p:cTn id="9" presetID="0" presetClass="path" presetSubtype="0" accel="50000" decel="50000" fill="hold" nodeType="withEffect">
                                  <p:stCondLst>
                                    <p:cond delay="0"/>
                                  </p:stCondLst>
                                  <p:childTnLst>
                                    <p:animMotion origin="layout" path="M 0 -0.28333 L 0 0.00926 " pathEditMode="fixed" ptsTypes="AA">
                                      <p:cBhvr>
                                        <p:cTn id="10" dur="500" spd="-100000" fill="hold"/>
                                        <p:tgtEl>
                                          <p:spTgt spid="20"/>
                                        </p:tgtEl>
                                        <p:attrNameLst>
                                          <p:attrName>ppt_x</p:attrName>
                                          <p:attrName>ppt_y</p:attrName>
                                        </p:attrNameLst>
                                      </p:cBhvr>
                                    </p:animMotion>
                                  </p:childTnLst>
                                </p:cTn>
                              </p:par>
                              <p:par>
                                <p:cTn id="11" presetID="0" presetClass="path" presetSubtype="0" accel="50000" decel="50000" fill="hold" grpId="0" nodeType="withEffect">
                                  <p:stCondLst>
                                    <p:cond delay="0"/>
                                  </p:stCondLst>
                                  <p:childTnLst>
                                    <p:animMotion origin="layout" path="M 0 -0.28333 L 0 0.00926 " pathEditMode="fixed" ptsTypes="AA">
                                      <p:cBhvr>
                                        <p:cTn id="12" dur="500" spd="-100000" fill="hold"/>
                                        <p:tgtEl>
                                          <p:spTgt spid="21"/>
                                        </p:tgtEl>
                                        <p:attrNameLst>
                                          <p:attrName>ppt_x</p:attrName>
                                          <p:attrName>ppt_y</p:attrName>
                                        </p:attrNameLst>
                                      </p:cBhvr>
                                    </p:animMotion>
                                  </p:childTnLst>
                                </p:cTn>
                              </p:par>
                              <p:par>
                                <p:cTn id="13" presetID="0" presetClass="path" presetSubtype="0" accel="50000" decel="50000" fill="hold" grpId="0" nodeType="withEffect">
                                  <p:stCondLst>
                                    <p:cond delay="0"/>
                                  </p:stCondLst>
                                  <p:childTnLst>
                                    <p:animMotion origin="layout" path="M 0 -0.28364 L 0 0.00895 " pathEditMode="fixed" ptsTypes="AA">
                                      <p:cBhvr>
                                        <p:cTn id="14" dur="500" spd="-100000" fill="hold"/>
                                        <p:tgtEl>
                                          <p:spTgt spid="22"/>
                                        </p:tgtEl>
                                        <p:attrNameLst>
                                          <p:attrName>ppt_x</p:attrName>
                                          <p:attrName>ppt_y</p:attrName>
                                        </p:attrNameLst>
                                      </p:cBhvr>
                                    </p:animMotion>
                                  </p:childTnLst>
                                </p:cTn>
                              </p:par>
                              <p:par>
                                <p:cTn id="15" presetID="0" presetClass="path" presetSubtype="0" accel="50000" decel="50000" fill="hold" grpId="0" nodeType="withEffect">
                                  <p:stCondLst>
                                    <p:cond delay="0"/>
                                  </p:stCondLst>
                                  <p:childTnLst>
                                    <p:animMotion origin="layout" path="M 0 -0.28333 L 0 0.00926 " pathEditMode="fixed" ptsTypes="AA">
                                      <p:cBhvr>
                                        <p:cTn id="16" dur="500" spd="-100000" fill="hold"/>
                                        <p:tgtEl>
                                          <p:spTgt spid="24"/>
                                        </p:tgtEl>
                                        <p:attrNameLst>
                                          <p:attrName>ppt_x</p:attrName>
                                          <p:attrName>ppt_y</p:attrName>
                                        </p:attrNameLst>
                                      </p:cBhvr>
                                    </p:animMotion>
                                  </p:childTnLst>
                                </p:cTn>
                              </p:par>
                              <p:par>
                                <p:cTn id="17" presetID="0" presetClass="path" presetSubtype="0" accel="50000" decel="50000" fill="hold" grpId="0" nodeType="withEffect">
                                  <p:stCondLst>
                                    <p:cond delay="0"/>
                                  </p:stCondLst>
                                  <p:childTnLst>
                                    <p:animMotion origin="layout" path="M 0 -0.28333 L 0 0.00926 " pathEditMode="fixed" ptsTypes="AA">
                                      <p:cBhvr>
                                        <p:cTn id="18" dur="500" spd="-100000" fill="hold"/>
                                        <p:tgtEl>
                                          <p:spTgt spid="25"/>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p:bldP spid="21" grpId="0" animBg="1"/>
      <p:bldP spid="22" grpId="0"/>
      <p:bldP spid="24" grpId="0" animBg="1"/>
      <p:bldP spid="2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40;p28">
            <a:extLst>
              <a:ext uri="{FF2B5EF4-FFF2-40B4-BE49-F238E27FC236}">
                <a16:creationId xmlns:a16="http://schemas.microsoft.com/office/drawing/2014/main" id="{6ABE9523-D110-0F44-8C27-1279FA2DA2A0}"/>
              </a:ext>
            </a:extLst>
          </p:cNvPr>
          <p:cNvSpPr txBox="1">
            <a:spLocks/>
          </p:cNvSpPr>
          <p:nvPr/>
        </p:nvSpPr>
        <p:spPr>
          <a:xfrm>
            <a:off x="773858" y="733050"/>
            <a:ext cx="3611418" cy="94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en-US" sz="3000" dirty="0">
              <a:solidFill>
                <a:srgbClr val="FFFFFF"/>
              </a:solidFill>
              <a:latin typeface="Roboto Light"/>
              <a:ea typeface="Roboto Light"/>
              <a:cs typeface="Roboto Light"/>
              <a:sym typeface="Roboto Light"/>
            </a:endParaRPr>
          </a:p>
        </p:txBody>
      </p:sp>
      <p:pic>
        <p:nvPicPr>
          <p:cNvPr id="8" name="Picture 7">
            <a:extLst>
              <a:ext uri="{FF2B5EF4-FFF2-40B4-BE49-F238E27FC236}">
                <a16:creationId xmlns:a16="http://schemas.microsoft.com/office/drawing/2014/main" id="{86F621DA-41DC-074F-AF56-E714600B296D}"/>
              </a:ext>
            </a:extLst>
          </p:cNvPr>
          <p:cNvPicPr>
            <a:picLocks noChangeAspect="1"/>
          </p:cNvPicPr>
          <p:nvPr/>
        </p:nvPicPr>
        <p:blipFill>
          <a:blip r:embed="rId3"/>
          <a:stretch>
            <a:fillRect/>
          </a:stretch>
        </p:blipFill>
        <p:spPr>
          <a:xfrm>
            <a:off x="609600" y="209550"/>
            <a:ext cx="7899658" cy="4724400"/>
          </a:xfrm>
          <a:prstGeom prst="rect">
            <a:avLst/>
          </a:prstGeom>
          <a:ln>
            <a:solidFill>
              <a:srgbClr val="0070C0"/>
            </a:solidFill>
          </a:ln>
        </p:spPr>
      </p:pic>
    </p:spTree>
    <p:extLst>
      <p:ext uri="{BB962C8B-B14F-4D97-AF65-F5344CB8AC3E}">
        <p14:creationId xmlns:p14="http://schemas.microsoft.com/office/powerpoint/2010/main" val="12691311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4" name="Google Shape;111;p24">
            <a:extLst>
              <a:ext uri="{FF2B5EF4-FFF2-40B4-BE49-F238E27FC236}">
                <a16:creationId xmlns:a16="http://schemas.microsoft.com/office/drawing/2014/main" id="{A0A94118-1124-D940-8F15-DC73C7E46CCA}"/>
              </a:ext>
            </a:extLst>
          </p:cNvPr>
          <p:cNvSpPr/>
          <p:nvPr/>
        </p:nvSpPr>
        <p:spPr>
          <a:xfrm rot="10800000">
            <a:off x="0" y="1657350"/>
            <a:ext cx="9220200" cy="3594583"/>
          </a:xfrm>
          <a:prstGeom prst="rect">
            <a:avLst/>
          </a:prstGeom>
          <a:gradFill>
            <a:gsLst>
              <a:gs pos="0">
                <a:srgbClr val="021524"/>
              </a:gs>
              <a:gs pos="100000">
                <a:srgbClr val="010F1E">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 name="Rounded Rectangle 15">
            <a:extLst>
              <a:ext uri="{FF2B5EF4-FFF2-40B4-BE49-F238E27FC236}">
                <a16:creationId xmlns:a16="http://schemas.microsoft.com/office/drawing/2014/main" id="{C4157992-57A5-054C-BF80-5AED25278199}"/>
              </a:ext>
            </a:extLst>
          </p:cNvPr>
          <p:cNvSpPr/>
          <p:nvPr/>
        </p:nvSpPr>
        <p:spPr>
          <a:xfrm>
            <a:off x="959318" y="1873950"/>
            <a:ext cx="4800600" cy="1143000"/>
          </a:xfrm>
          <a:prstGeom prst="roundRect">
            <a:avLst/>
          </a:prstGeom>
          <a:solidFill>
            <a:schemeClr val="tx1">
              <a:lumMod val="85000"/>
              <a:lumOff val="15000"/>
            </a:schemeClr>
          </a:solidFill>
          <a:ln w="63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a:extLst>
              <a:ext uri="{FF2B5EF4-FFF2-40B4-BE49-F238E27FC236}">
                <a16:creationId xmlns:a16="http://schemas.microsoft.com/office/drawing/2014/main" id="{A706AACB-60E0-2D4A-8BB3-48595C8F1089}"/>
              </a:ext>
            </a:extLst>
          </p:cNvPr>
          <p:cNvSpPr/>
          <p:nvPr/>
        </p:nvSpPr>
        <p:spPr>
          <a:xfrm>
            <a:off x="3028950" y="331984"/>
            <a:ext cx="5113020" cy="1074840"/>
          </a:xfrm>
          <a:prstGeom prst="roundRect">
            <a:avLst/>
          </a:prstGeom>
          <a:solidFill>
            <a:schemeClr val="accent4">
              <a:lumMod val="50000"/>
            </a:schemeClr>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Google Shape;140;p28">
            <a:extLst>
              <a:ext uri="{FF2B5EF4-FFF2-40B4-BE49-F238E27FC236}">
                <a16:creationId xmlns:a16="http://schemas.microsoft.com/office/drawing/2014/main" id="{61D02070-D13D-A842-9096-EF23B0B67CE4}"/>
              </a:ext>
            </a:extLst>
          </p:cNvPr>
          <p:cNvSpPr txBox="1">
            <a:spLocks/>
          </p:cNvSpPr>
          <p:nvPr/>
        </p:nvSpPr>
        <p:spPr>
          <a:xfrm>
            <a:off x="3200400" y="398704"/>
            <a:ext cx="5288280" cy="94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00" dirty="0">
                <a:solidFill>
                  <a:srgbClr val="FFFFFF"/>
                </a:solidFill>
                <a:latin typeface="Roboto Light"/>
                <a:ea typeface="Roboto Light"/>
                <a:cs typeface="Roboto Light"/>
                <a:sym typeface="Roboto Light"/>
              </a:rPr>
              <a:t>On layer-4 errors, the Kong HTTP Log plugin doesn’t log transaction. Any idea why?</a:t>
            </a:r>
          </a:p>
        </p:txBody>
      </p:sp>
      <p:sp>
        <p:nvSpPr>
          <p:cNvPr id="6" name="Google Shape;140;p28">
            <a:extLst>
              <a:ext uri="{FF2B5EF4-FFF2-40B4-BE49-F238E27FC236}">
                <a16:creationId xmlns:a16="http://schemas.microsoft.com/office/drawing/2014/main" id="{71A481E2-2B8C-D141-BB7E-B1DABCB02DD4}"/>
              </a:ext>
            </a:extLst>
          </p:cNvPr>
          <p:cNvSpPr txBox="1">
            <a:spLocks/>
          </p:cNvSpPr>
          <p:nvPr/>
        </p:nvSpPr>
        <p:spPr>
          <a:xfrm>
            <a:off x="1073618" y="2035051"/>
            <a:ext cx="4572000" cy="82949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000" dirty="0">
                <a:solidFill>
                  <a:schemeClr val="bg1"/>
                </a:solidFill>
                <a:latin typeface="Roboto Light"/>
                <a:ea typeface="Roboto Light"/>
                <a:cs typeface="Roboto Light"/>
                <a:sym typeface="Roboto Light"/>
              </a:rPr>
              <a:t>Try invoking the </a:t>
            </a:r>
            <a:r>
              <a:rPr lang="en-US" sz="2000" dirty="0" err="1">
                <a:solidFill>
                  <a:schemeClr val="bg1"/>
                </a:solidFill>
                <a:latin typeface="Roboto Light"/>
                <a:ea typeface="Roboto Light"/>
                <a:cs typeface="Roboto Light"/>
                <a:sym typeface="Roboto Light"/>
              </a:rPr>
              <a:t>kong.log</a:t>
            </a:r>
            <a:r>
              <a:rPr lang="en-US" sz="2000" dirty="0">
                <a:solidFill>
                  <a:schemeClr val="bg1"/>
                </a:solidFill>
                <a:latin typeface="Roboto Light"/>
                <a:ea typeface="Roboto Light"/>
                <a:cs typeface="Roboto Light"/>
                <a:sym typeface="Roboto Light"/>
              </a:rPr>
              <a:t>() method in the </a:t>
            </a:r>
            <a:r>
              <a:rPr lang="en-US" sz="2000" dirty="0" err="1">
                <a:solidFill>
                  <a:schemeClr val="bg1"/>
                </a:solidFill>
                <a:latin typeface="Roboto Light"/>
                <a:ea typeface="Roboto Light"/>
                <a:cs typeface="Roboto Light"/>
                <a:sym typeface="Roboto Light"/>
              </a:rPr>
              <a:t>kong_error_handler</a:t>
            </a:r>
            <a:r>
              <a:rPr lang="en-US" sz="2000" dirty="0">
                <a:solidFill>
                  <a:schemeClr val="bg1"/>
                </a:solidFill>
                <a:latin typeface="Roboto Light"/>
                <a:ea typeface="Roboto Light"/>
                <a:cs typeface="Roboto Light"/>
                <a:sym typeface="Roboto Light"/>
              </a:rPr>
              <a:t> block?</a:t>
            </a:r>
          </a:p>
        </p:txBody>
      </p:sp>
      <p:pic>
        <p:nvPicPr>
          <p:cNvPr id="19" name="Picture 18">
            <a:extLst>
              <a:ext uri="{FF2B5EF4-FFF2-40B4-BE49-F238E27FC236}">
                <a16:creationId xmlns:a16="http://schemas.microsoft.com/office/drawing/2014/main" id="{5C472422-007B-3A4F-AF6A-EDFD1B25178C}"/>
              </a:ext>
            </a:extLst>
          </p:cNvPr>
          <p:cNvPicPr>
            <a:picLocks noChangeAspect="1"/>
          </p:cNvPicPr>
          <p:nvPr/>
        </p:nvPicPr>
        <p:blipFill>
          <a:blip r:embed="rId3"/>
          <a:stretch>
            <a:fillRect/>
          </a:stretch>
        </p:blipFill>
        <p:spPr>
          <a:xfrm>
            <a:off x="8313420" y="331984"/>
            <a:ext cx="530352" cy="530352"/>
          </a:xfrm>
          <a:prstGeom prst="ellipse">
            <a:avLst/>
          </a:prstGeom>
        </p:spPr>
      </p:pic>
      <p:pic>
        <p:nvPicPr>
          <p:cNvPr id="18" name="Picture 17">
            <a:extLst>
              <a:ext uri="{FF2B5EF4-FFF2-40B4-BE49-F238E27FC236}">
                <a16:creationId xmlns:a16="http://schemas.microsoft.com/office/drawing/2014/main" id="{6AC6ACBB-B82F-9345-9CB4-32CBBF82FE2F}"/>
              </a:ext>
            </a:extLst>
          </p:cNvPr>
          <p:cNvPicPr>
            <a:picLocks noChangeAspect="1"/>
          </p:cNvPicPr>
          <p:nvPr/>
        </p:nvPicPr>
        <p:blipFill>
          <a:blip r:embed="rId4"/>
          <a:stretch>
            <a:fillRect/>
          </a:stretch>
        </p:blipFill>
        <p:spPr>
          <a:xfrm>
            <a:off x="216979" y="1873950"/>
            <a:ext cx="525360" cy="525360"/>
          </a:xfrm>
          <a:prstGeom prst="ellipse">
            <a:avLst/>
          </a:prstGeom>
        </p:spPr>
      </p:pic>
    </p:spTree>
    <p:extLst>
      <p:ext uri="{BB962C8B-B14F-4D97-AF65-F5344CB8AC3E}">
        <p14:creationId xmlns:p14="http://schemas.microsoft.com/office/powerpoint/2010/main" val="1384235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250"/>
                                        <p:tgtEl>
                                          <p:spTgt spid="4"/>
                                        </p:tgtEl>
                                      </p:cBhvr>
                                    </p:animEffect>
                                  </p:childTnLst>
                                </p:cTn>
                              </p:par>
                              <p:par>
                                <p:cTn id="11" presetID="31" presetClass="entr" presetSubtype="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anim calcmode="lin" valueType="num">
                                      <p:cBhvr>
                                        <p:cTn id="13" dur="250" fill="hold"/>
                                        <p:tgtEl>
                                          <p:spTgt spid="19"/>
                                        </p:tgtEl>
                                        <p:attrNameLst>
                                          <p:attrName>ppt_w</p:attrName>
                                        </p:attrNameLst>
                                      </p:cBhvr>
                                      <p:tavLst>
                                        <p:tav tm="0">
                                          <p:val>
                                            <p:fltVal val="0"/>
                                          </p:val>
                                        </p:tav>
                                        <p:tav tm="100000">
                                          <p:val>
                                            <p:strVal val="#ppt_w"/>
                                          </p:val>
                                        </p:tav>
                                      </p:tavLst>
                                    </p:anim>
                                    <p:anim calcmode="lin" valueType="num">
                                      <p:cBhvr>
                                        <p:cTn id="14" dur="250" fill="hold"/>
                                        <p:tgtEl>
                                          <p:spTgt spid="19"/>
                                        </p:tgtEl>
                                        <p:attrNameLst>
                                          <p:attrName>ppt_h</p:attrName>
                                        </p:attrNameLst>
                                      </p:cBhvr>
                                      <p:tavLst>
                                        <p:tav tm="0">
                                          <p:val>
                                            <p:fltVal val="0"/>
                                          </p:val>
                                        </p:tav>
                                        <p:tav tm="100000">
                                          <p:val>
                                            <p:strVal val="#ppt_h"/>
                                          </p:val>
                                        </p:tav>
                                      </p:tavLst>
                                    </p:anim>
                                    <p:anim calcmode="lin" valueType="num">
                                      <p:cBhvr>
                                        <p:cTn id="15" dur="250" fill="hold"/>
                                        <p:tgtEl>
                                          <p:spTgt spid="19"/>
                                        </p:tgtEl>
                                        <p:attrNameLst>
                                          <p:attrName>style.rotation</p:attrName>
                                        </p:attrNameLst>
                                      </p:cBhvr>
                                      <p:tavLst>
                                        <p:tav tm="0">
                                          <p:val>
                                            <p:fltVal val="90"/>
                                          </p:val>
                                        </p:tav>
                                        <p:tav tm="100000">
                                          <p:val>
                                            <p:fltVal val="0"/>
                                          </p:val>
                                        </p:tav>
                                      </p:tavLst>
                                    </p:anim>
                                    <p:animEffect transition="in" filter="fade">
                                      <p:cBhvr>
                                        <p:cTn id="16" dur="250"/>
                                        <p:tgtEl>
                                          <p:spTgt spid="19"/>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250"/>
                                        <p:tgtEl>
                                          <p:spTgt spid="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fade">
                                      <p:cBhvr>
                                        <p:cTn id="24" dur="250"/>
                                        <p:tgtEl>
                                          <p:spTgt spid="16"/>
                                        </p:tgtEl>
                                      </p:cBhvr>
                                    </p:animEffect>
                                  </p:childTnLst>
                                </p:cTn>
                              </p:par>
                              <p:par>
                                <p:cTn id="25" presetID="31" presetClass="entr" presetSubtype="0" fill="hold" nodeType="withEffect">
                                  <p:stCondLst>
                                    <p:cond delay="0"/>
                                  </p:stCondLst>
                                  <p:childTnLst>
                                    <p:set>
                                      <p:cBhvr>
                                        <p:cTn id="26" dur="1" fill="hold">
                                          <p:stCondLst>
                                            <p:cond delay="0"/>
                                          </p:stCondLst>
                                        </p:cTn>
                                        <p:tgtEl>
                                          <p:spTgt spid="18"/>
                                        </p:tgtEl>
                                        <p:attrNameLst>
                                          <p:attrName>style.visibility</p:attrName>
                                        </p:attrNameLst>
                                      </p:cBhvr>
                                      <p:to>
                                        <p:strVal val="visible"/>
                                      </p:to>
                                    </p:set>
                                    <p:anim calcmode="lin" valueType="num">
                                      <p:cBhvr>
                                        <p:cTn id="27" dur="250" fill="hold"/>
                                        <p:tgtEl>
                                          <p:spTgt spid="18"/>
                                        </p:tgtEl>
                                        <p:attrNameLst>
                                          <p:attrName>ppt_w</p:attrName>
                                        </p:attrNameLst>
                                      </p:cBhvr>
                                      <p:tavLst>
                                        <p:tav tm="0">
                                          <p:val>
                                            <p:fltVal val="0"/>
                                          </p:val>
                                        </p:tav>
                                        <p:tav tm="100000">
                                          <p:val>
                                            <p:strVal val="#ppt_w"/>
                                          </p:val>
                                        </p:tav>
                                      </p:tavLst>
                                    </p:anim>
                                    <p:anim calcmode="lin" valueType="num">
                                      <p:cBhvr>
                                        <p:cTn id="28" dur="250" fill="hold"/>
                                        <p:tgtEl>
                                          <p:spTgt spid="18"/>
                                        </p:tgtEl>
                                        <p:attrNameLst>
                                          <p:attrName>ppt_h</p:attrName>
                                        </p:attrNameLst>
                                      </p:cBhvr>
                                      <p:tavLst>
                                        <p:tav tm="0">
                                          <p:val>
                                            <p:fltVal val="0"/>
                                          </p:val>
                                        </p:tav>
                                        <p:tav tm="100000">
                                          <p:val>
                                            <p:strVal val="#ppt_h"/>
                                          </p:val>
                                        </p:tav>
                                      </p:tavLst>
                                    </p:anim>
                                    <p:anim calcmode="lin" valueType="num">
                                      <p:cBhvr>
                                        <p:cTn id="29" dur="250" fill="hold"/>
                                        <p:tgtEl>
                                          <p:spTgt spid="18"/>
                                        </p:tgtEl>
                                        <p:attrNameLst>
                                          <p:attrName>style.rotation</p:attrName>
                                        </p:attrNameLst>
                                      </p:cBhvr>
                                      <p:tavLst>
                                        <p:tav tm="0">
                                          <p:val>
                                            <p:fltVal val="90"/>
                                          </p:val>
                                        </p:tav>
                                        <p:tav tm="100000">
                                          <p:val>
                                            <p:fltVal val="0"/>
                                          </p:val>
                                        </p:tav>
                                      </p:tavLst>
                                    </p:anim>
                                    <p:animEffect transition="in" filter="fade">
                                      <p:cBhvr>
                                        <p:cTn id="30" dur="25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4" grpId="0" animBg="1"/>
      <p:bldP spid="5" grpId="0"/>
      <p:bldP spid="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4" name="Google Shape;111;p24">
            <a:extLst>
              <a:ext uri="{FF2B5EF4-FFF2-40B4-BE49-F238E27FC236}">
                <a16:creationId xmlns:a16="http://schemas.microsoft.com/office/drawing/2014/main" id="{A0A94118-1124-D940-8F15-DC73C7E46CCA}"/>
              </a:ext>
            </a:extLst>
          </p:cNvPr>
          <p:cNvSpPr/>
          <p:nvPr/>
        </p:nvSpPr>
        <p:spPr>
          <a:xfrm rot="10800000">
            <a:off x="0" y="1657350"/>
            <a:ext cx="9220200" cy="3594583"/>
          </a:xfrm>
          <a:prstGeom prst="rect">
            <a:avLst/>
          </a:prstGeom>
          <a:gradFill>
            <a:gsLst>
              <a:gs pos="0">
                <a:srgbClr val="021524"/>
              </a:gs>
              <a:gs pos="100000">
                <a:srgbClr val="010F1E">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 name="Rounded Rectangle 15">
            <a:extLst>
              <a:ext uri="{FF2B5EF4-FFF2-40B4-BE49-F238E27FC236}">
                <a16:creationId xmlns:a16="http://schemas.microsoft.com/office/drawing/2014/main" id="{C4157992-57A5-054C-BF80-5AED25278199}"/>
              </a:ext>
            </a:extLst>
          </p:cNvPr>
          <p:cNvSpPr/>
          <p:nvPr/>
        </p:nvSpPr>
        <p:spPr>
          <a:xfrm>
            <a:off x="959318" y="1873950"/>
            <a:ext cx="4800600" cy="1143000"/>
          </a:xfrm>
          <a:prstGeom prst="roundRect">
            <a:avLst/>
          </a:prstGeom>
          <a:solidFill>
            <a:schemeClr val="tx1">
              <a:lumMod val="85000"/>
              <a:lumOff val="15000"/>
            </a:schemeClr>
          </a:solidFill>
          <a:ln w="63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a:extLst>
              <a:ext uri="{FF2B5EF4-FFF2-40B4-BE49-F238E27FC236}">
                <a16:creationId xmlns:a16="http://schemas.microsoft.com/office/drawing/2014/main" id="{A706AACB-60E0-2D4A-8BB3-48595C8F1089}"/>
              </a:ext>
            </a:extLst>
          </p:cNvPr>
          <p:cNvSpPr/>
          <p:nvPr/>
        </p:nvSpPr>
        <p:spPr>
          <a:xfrm>
            <a:off x="3028950" y="331984"/>
            <a:ext cx="5113020" cy="1074840"/>
          </a:xfrm>
          <a:prstGeom prst="roundRect">
            <a:avLst/>
          </a:prstGeom>
          <a:solidFill>
            <a:schemeClr val="accent4">
              <a:lumMod val="50000"/>
            </a:schemeClr>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Google Shape;140;p28">
            <a:extLst>
              <a:ext uri="{FF2B5EF4-FFF2-40B4-BE49-F238E27FC236}">
                <a16:creationId xmlns:a16="http://schemas.microsoft.com/office/drawing/2014/main" id="{61D02070-D13D-A842-9096-EF23B0B67CE4}"/>
              </a:ext>
            </a:extLst>
          </p:cNvPr>
          <p:cNvSpPr txBox="1">
            <a:spLocks/>
          </p:cNvSpPr>
          <p:nvPr/>
        </p:nvSpPr>
        <p:spPr>
          <a:xfrm>
            <a:off x="3200400" y="398704"/>
            <a:ext cx="5288280" cy="94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00" dirty="0">
                <a:solidFill>
                  <a:srgbClr val="FFFFFF"/>
                </a:solidFill>
                <a:latin typeface="Roboto Light"/>
                <a:ea typeface="Roboto Light"/>
                <a:cs typeface="Roboto Light"/>
                <a:sym typeface="Roboto Light"/>
              </a:rPr>
              <a:t>On layer-4 errors, the Kong HTTP Log plugin doesn’t log transaction. Any idea why?</a:t>
            </a:r>
          </a:p>
        </p:txBody>
      </p:sp>
      <p:sp>
        <p:nvSpPr>
          <p:cNvPr id="6" name="Google Shape;140;p28">
            <a:extLst>
              <a:ext uri="{FF2B5EF4-FFF2-40B4-BE49-F238E27FC236}">
                <a16:creationId xmlns:a16="http://schemas.microsoft.com/office/drawing/2014/main" id="{71A481E2-2B8C-D141-BB7E-B1DABCB02DD4}"/>
              </a:ext>
            </a:extLst>
          </p:cNvPr>
          <p:cNvSpPr txBox="1">
            <a:spLocks/>
          </p:cNvSpPr>
          <p:nvPr/>
        </p:nvSpPr>
        <p:spPr>
          <a:xfrm>
            <a:off x="1073618" y="2035051"/>
            <a:ext cx="4572000" cy="82949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000" dirty="0">
                <a:solidFill>
                  <a:schemeClr val="bg1"/>
                </a:solidFill>
                <a:latin typeface="Roboto Light"/>
                <a:ea typeface="Roboto Light"/>
                <a:cs typeface="Roboto Light"/>
                <a:sym typeface="Roboto Light"/>
              </a:rPr>
              <a:t>Try invoking the </a:t>
            </a:r>
            <a:r>
              <a:rPr lang="en-US" sz="2000" dirty="0" err="1">
                <a:solidFill>
                  <a:schemeClr val="bg1"/>
                </a:solidFill>
                <a:latin typeface="Roboto Light"/>
                <a:ea typeface="Roboto Light"/>
                <a:cs typeface="Roboto Light"/>
                <a:sym typeface="Roboto Light"/>
              </a:rPr>
              <a:t>kong.log</a:t>
            </a:r>
            <a:r>
              <a:rPr lang="en-US" sz="2000" dirty="0">
                <a:solidFill>
                  <a:schemeClr val="bg1"/>
                </a:solidFill>
                <a:latin typeface="Roboto Light"/>
                <a:ea typeface="Roboto Light"/>
                <a:cs typeface="Roboto Light"/>
                <a:sym typeface="Roboto Light"/>
              </a:rPr>
              <a:t>() method in the </a:t>
            </a:r>
            <a:r>
              <a:rPr lang="en-US" sz="2000" dirty="0" err="1">
                <a:solidFill>
                  <a:schemeClr val="bg1"/>
                </a:solidFill>
                <a:latin typeface="Roboto Light"/>
                <a:ea typeface="Roboto Light"/>
                <a:cs typeface="Roboto Light"/>
                <a:sym typeface="Roboto Light"/>
              </a:rPr>
              <a:t>kong_error_handler</a:t>
            </a:r>
            <a:r>
              <a:rPr lang="en-US" sz="2000" dirty="0">
                <a:solidFill>
                  <a:schemeClr val="bg1"/>
                </a:solidFill>
                <a:latin typeface="Roboto Light"/>
                <a:ea typeface="Roboto Light"/>
                <a:cs typeface="Roboto Light"/>
                <a:sym typeface="Roboto Light"/>
              </a:rPr>
              <a:t> block?</a:t>
            </a:r>
          </a:p>
        </p:txBody>
      </p:sp>
      <p:pic>
        <p:nvPicPr>
          <p:cNvPr id="19" name="Picture 18">
            <a:extLst>
              <a:ext uri="{FF2B5EF4-FFF2-40B4-BE49-F238E27FC236}">
                <a16:creationId xmlns:a16="http://schemas.microsoft.com/office/drawing/2014/main" id="{5C472422-007B-3A4F-AF6A-EDFD1B25178C}"/>
              </a:ext>
            </a:extLst>
          </p:cNvPr>
          <p:cNvPicPr>
            <a:picLocks noChangeAspect="1"/>
          </p:cNvPicPr>
          <p:nvPr/>
        </p:nvPicPr>
        <p:blipFill>
          <a:blip r:embed="rId3"/>
          <a:stretch>
            <a:fillRect/>
          </a:stretch>
        </p:blipFill>
        <p:spPr>
          <a:xfrm>
            <a:off x="8313420" y="331984"/>
            <a:ext cx="530352" cy="530352"/>
          </a:xfrm>
          <a:prstGeom prst="ellipse">
            <a:avLst/>
          </a:prstGeom>
        </p:spPr>
      </p:pic>
      <p:pic>
        <p:nvPicPr>
          <p:cNvPr id="18" name="Picture 17">
            <a:extLst>
              <a:ext uri="{FF2B5EF4-FFF2-40B4-BE49-F238E27FC236}">
                <a16:creationId xmlns:a16="http://schemas.microsoft.com/office/drawing/2014/main" id="{6AC6ACBB-B82F-9345-9CB4-32CBBF82FE2F}"/>
              </a:ext>
            </a:extLst>
          </p:cNvPr>
          <p:cNvPicPr>
            <a:picLocks noChangeAspect="1"/>
          </p:cNvPicPr>
          <p:nvPr/>
        </p:nvPicPr>
        <p:blipFill>
          <a:blip r:embed="rId4"/>
          <a:stretch>
            <a:fillRect/>
          </a:stretch>
        </p:blipFill>
        <p:spPr>
          <a:xfrm>
            <a:off x="216979" y="1873950"/>
            <a:ext cx="525360" cy="525360"/>
          </a:xfrm>
          <a:prstGeom prst="ellipse">
            <a:avLst/>
          </a:prstGeom>
        </p:spPr>
      </p:pic>
      <p:pic>
        <p:nvPicPr>
          <p:cNvPr id="9" name="Picture 8">
            <a:extLst>
              <a:ext uri="{FF2B5EF4-FFF2-40B4-BE49-F238E27FC236}">
                <a16:creationId xmlns:a16="http://schemas.microsoft.com/office/drawing/2014/main" id="{28C0FD90-30CD-C341-AD25-7D420C6AE644}"/>
              </a:ext>
            </a:extLst>
          </p:cNvPr>
          <p:cNvPicPr>
            <a:picLocks noChangeAspect="1"/>
          </p:cNvPicPr>
          <p:nvPr/>
        </p:nvPicPr>
        <p:blipFill>
          <a:blip r:embed="rId5"/>
          <a:stretch>
            <a:fillRect/>
          </a:stretch>
        </p:blipFill>
        <p:spPr>
          <a:xfrm>
            <a:off x="914400" y="3334126"/>
            <a:ext cx="6731000" cy="3035300"/>
          </a:xfrm>
          <a:prstGeom prst="rect">
            <a:avLst/>
          </a:prstGeom>
        </p:spPr>
      </p:pic>
    </p:spTree>
    <p:extLst>
      <p:ext uri="{BB962C8B-B14F-4D97-AF65-F5344CB8AC3E}">
        <p14:creationId xmlns:p14="http://schemas.microsoft.com/office/powerpoint/2010/main" val="1057313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grpId="0" nodeType="withEffect">
                                  <p:stCondLst>
                                    <p:cond delay="0"/>
                                  </p:stCondLst>
                                  <p:childTnLst>
                                    <p:animMotion origin="layout" path="M 0 0 L 0 -0.25 E" pathEditMode="relative" ptsTypes="">
                                      <p:cBhvr>
                                        <p:cTn id="6" dur="1000" fill="hold"/>
                                        <p:tgtEl>
                                          <p:spTgt spid="6"/>
                                        </p:tgtEl>
                                        <p:attrNameLst>
                                          <p:attrName>ppt_x</p:attrName>
                                          <p:attrName>ppt_y</p:attrName>
                                        </p:attrNameLst>
                                      </p:cBhvr>
                                    </p:animMotion>
                                  </p:childTnLst>
                                </p:cTn>
                              </p:par>
                              <p:par>
                                <p:cTn id="7" presetID="64" presetClass="path" presetSubtype="0" accel="50000" decel="50000" fill="hold" grpId="0" nodeType="withEffect">
                                  <p:stCondLst>
                                    <p:cond delay="0"/>
                                  </p:stCondLst>
                                  <p:childTnLst>
                                    <p:animMotion origin="layout" path="M 0 0 L 0 -0.25 E" pathEditMode="relative" ptsTypes="">
                                      <p:cBhvr>
                                        <p:cTn id="8" dur="1000" fill="hold"/>
                                        <p:tgtEl>
                                          <p:spTgt spid="16"/>
                                        </p:tgtEl>
                                        <p:attrNameLst>
                                          <p:attrName>ppt_x</p:attrName>
                                          <p:attrName>ppt_y</p:attrName>
                                        </p:attrNameLst>
                                      </p:cBhvr>
                                    </p:animMotion>
                                  </p:childTnLst>
                                </p:cTn>
                              </p:par>
                              <p:par>
                                <p:cTn id="9" presetID="64" presetClass="path" presetSubtype="0" accel="50000" decel="50000" fill="hold" nodeType="withEffect">
                                  <p:stCondLst>
                                    <p:cond delay="0"/>
                                  </p:stCondLst>
                                  <p:childTnLst>
                                    <p:animMotion origin="layout" path="M 0 0 L 0 -0.25 E" pathEditMode="relative" ptsTypes="">
                                      <p:cBhvr>
                                        <p:cTn id="10" dur="1000" fill="hold"/>
                                        <p:tgtEl>
                                          <p:spTgt spid="18"/>
                                        </p:tgtEl>
                                        <p:attrNameLst>
                                          <p:attrName>ppt_x</p:attrName>
                                          <p:attrName>ppt_y</p:attrName>
                                        </p:attrNameLst>
                                      </p:cBhvr>
                                    </p:animMotion>
                                  </p:childTnLst>
                                </p:cTn>
                              </p:par>
                              <p:par>
                                <p:cTn id="11" presetID="64" presetClass="path" presetSubtype="0" accel="50000" decel="50000" fill="hold" grpId="0" nodeType="withEffect">
                                  <p:stCondLst>
                                    <p:cond delay="0"/>
                                  </p:stCondLst>
                                  <p:childTnLst>
                                    <p:animMotion origin="layout" path="M 0 0 L 0 -0.25 E" pathEditMode="relative" ptsTypes="">
                                      <p:cBhvr>
                                        <p:cTn id="12" dur="1000" fill="hold"/>
                                        <p:tgtEl>
                                          <p:spTgt spid="5"/>
                                        </p:tgtEl>
                                        <p:attrNameLst>
                                          <p:attrName>ppt_x</p:attrName>
                                          <p:attrName>ppt_y</p:attrName>
                                        </p:attrNameLst>
                                      </p:cBhvr>
                                    </p:animMotion>
                                  </p:childTnLst>
                                </p:cTn>
                              </p:par>
                              <p:par>
                                <p:cTn id="13" presetID="64" presetClass="path" presetSubtype="0" accel="50000" decel="50000" fill="hold" grpId="0" nodeType="withEffect">
                                  <p:stCondLst>
                                    <p:cond delay="0"/>
                                  </p:stCondLst>
                                  <p:childTnLst>
                                    <p:animMotion origin="layout" path="M 0 0 L 0 -0.25 E" pathEditMode="relative" ptsTypes="">
                                      <p:cBhvr>
                                        <p:cTn id="14" dur="1000" fill="hold"/>
                                        <p:tgtEl>
                                          <p:spTgt spid="4"/>
                                        </p:tgtEl>
                                        <p:attrNameLst>
                                          <p:attrName>ppt_x</p:attrName>
                                          <p:attrName>ppt_y</p:attrName>
                                        </p:attrNameLst>
                                      </p:cBhvr>
                                    </p:animMotion>
                                  </p:childTnLst>
                                </p:cTn>
                              </p:par>
                              <p:par>
                                <p:cTn id="15" presetID="64" presetClass="path" presetSubtype="0" accel="50000" decel="50000" fill="hold" nodeType="withEffect">
                                  <p:stCondLst>
                                    <p:cond delay="0"/>
                                  </p:stCondLst>
                                  <p:childTnLst>
                                    <p:animMotion origin="layout" path="M 0 0 L 0 -0.25 E" pathEditMode="relative" ptsTypes="">
                                      <p:cBhvr>
                                        <p:cTn id="16" dur="1000" fill="hold"/>
                                        <p:tgtEl>
                                          <p:spTgt spid="19"/>
                                        </p:tgtEl>
                                        <p:attrNameLst>
                                          <p:attrName>ppt_x</p:attrName>
                                          <p:attrName>ppt_y</p:attrName>
                                        </p:attrNameLst>
                                      </p:cBhvr>
                                    </p:animMotion>
                                  </p:childTnLst>
                                </p:cTn>
                              </p:par>
                              <p:par>
                                <p:cTn id="17" presetID="10"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par>
                                <p:cTn id="20" presetID="64" presetClass="path" presetSubtype="0" accel="50000" decel="50000" fill="hold" nodeType="withEffect">
                                  <p:stCondLst>
                                    <p:cond delay="0"/>
                                  </p:stCondLst>
                                  <p:childTnLst>
                                    <p:animMotion origin="layout" path="M 0 0 L 0 -0.25 E" pathEditMode="relative" ptsTypes="">
                                      <p:cBhvr>
                                        <p:cTn id="21" dur="1000" fill="hold"/>
                                        <p:tgtEl>
                                          <p:spTgt spid="9"/>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4" grpId="0" animBg="1"/>
      <p:bldP spid="5" grpId="0"/>
      <p:bldP spid="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40;p28">
            <a:extLst>
              <a:ext uri="{FF2B5EF4-FFF2-40B4-BE49-F238E27FC236}">
                <a16:creationId xmlns:a16="http://schemas.microsoft.com/office/drawing/2014/main" id="{6ABE9523-D110-0F44-8C27-1279FA2DA2A0}"/>
              </a:ext>
            </a:extLst>
          </p:cNvPr>
          <p:cNvSpPr txBox="1">
            <a:spLocks/>
          </p:cNvSpPr>
          <p:nvPr/>
        </p:nvSpPr>
        <p:spPr>
          <a:xfrm>
            <a:off x="773858" y="733050"/>
            <a:ext cx="3611418" cy="94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en-US" sz="3000" dirty="0">
              <a:solidFill>
                <a:srgbClr val="FFFFFF"/>
              </a:solidFill>
              <a:latin typeface="Roboto Light"/>
              <a:ea typeface="Roboto Light"/>
              <a:cs typeface="Roboto Light"/>
              <a:sym typeface="Roboto Light"/>
            </a:endParaRPr>
          </a:p>
        </p:txBody>
      </p:sp>
      <p:pic>
        <p:nvPicPr>
          <p:cNvPr id="4" name="Picture 3">
            <a:extLst>
              <a:ext uri="{FF2B5EF4-FFF2-40B4-BE49-F238E27FC236}">
                <a16:creationId xmlns:a16="http://schemas.microsoft.com/office/drawing/2014/main" id="{3E067AFA-9CC9-0B47-A995-8CE3DF26509B}"/>
              </a:ext>
            </a:extLst>
          </p:cNvPr>
          <p:cNvPicPr>
            <a:picLocks noChangeAspect="1"/>
          </p:cNvPicPr>
          <p:nvPr/>
        </p:nvPicPr>
        <p:blipFill>
          <a:blip r:embed="rId3"/>
          <a:stretch>
            <a:fillRect/>
          </a:stretch>
        </p:blipFill>
        <p:spPr>
          <a:xfrm>
            <a:off x="838200" y="2038350"/>
            <a:ext cx="7425724" cy="1136026"/>
          </a:xfrm>
          <a:prstGeom prst="rect">
            <a:avLst/>
          </a:prstGeom>
          <a:noFill/>
          <a:ln w="12700">
            <a:solidFill>
              <a:srgbClr val="0070C0"/>
            </a:solidFill>
          </a:ln>
          <a:effectLst>
            <a:glow>
              <a:srgbClr val="0070C0"/>
            </a:glow>
          </a:effectLst>
        </p:spPr>
      </p:pic>
    </p:spTree>
    <p:extLst>
      <p:ext uri="{BB962C8B-B14F-4D97-AF65-F5344CB8AC3E}">
        <p14:creationId xmlns:p14="http://schemas.microsoft.com/office/powerpoint/2010/main" val="4250091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4" name="Google Shape;111;p24">
            <a:extLst>
              <a:ext uri="{FF2B5EF4-FFF2-40B4-BE49-F238E27FC236}">
                <a16:creationId xmlns:a16="http://schemas.microsoft.com/office/drawing/2014/main" id="{A0A94118-1124-D940-8F15-DC73C7E46CCA}"/>
              </a:ext>
            </a:extLst>
          </p:cNvPr>
          <p:cNvSpPr/>
          <p:nvPr/>
        </p:nvSpPr>
        <p:spPr>
          <a:xfrm rot="10800000">
            <a:off x="0" y="1657350"/>
            <a:ext cx="9220200" cy="3594583"/>
          </a:xfrm>
          <a:prstGeom prst="rect">
            <a:avLst/>
          </a:prstGeom>
          <a:gradFill>
            <a:gsLst>
              <a:gs pos="0">
                <a:srgbClr val="021524"/>
              </a:gs>
              <a:gs pos="100000">
                <a:srgbClr val="010F1E">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2" name="Picture 1">
            <a:extLst>
              <a:ext uri="{FF2B5EF4-FFF2-40B4-BE49-F238E27FC236}">
                <a16:creationId xmlns:a16="http://schemas.microsoft.com/office/drawing/2014/main" id="{367F2806-3730-554E-92F0-2EDD11FC4294}"/>
              </a:ext>
            </a:extLst>
          </p:cNvPr>
          <p:cNvPicPr>
            <a:picLocks noChangeAspect="1"/>
          </p:cNvPicPr>
          <p:nvPr/>
        </p:nvPicPr>
        <p:blipFill>
          <a:blip r:embed="rId3"/>
          <a:stretch>
            <a:fillRect/>
          </a:stretch>
        </p:blipFill>
        <p:spPr>
          <a:xfrm>
            <a:off x="1990270" y="285750"/>
            <a:ext cx="5239660" cy="4606368"/>
          </a:xfrm>
          <a:prstGeom prst="rect">
            <a:avLst/>
          </a:prstGeom>
        </p:spPr>
      </p:pic>
    </p:spTree>
    <p:extLst>
      <p:ext uri="{BB962C8B-B14F-4D97-AF65-F5344CB8AC3E}">
        <p14:creationId xmlns:p14="http://schemas.microsoft.com/office/powerpoint/2010/main" val="356967720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0" name="Google Shape;111;p24">
            <a:extLst>
              <a:ext uri="{FF2B5EF4-FFF2-40B4-BE49-F238E27FC236}">
                <a16:creationId xmlns:a16="http://schemas.microsoft.com/office/drawing/2014/main" id="{90BF659C-B358-5A4E-9383-4CC968271C0A}"/>
              </a:ext>
            </a:extLst>
          </p:cNvPr>
          <p:cNvSpPr/>
          <p:nvPr/>
        </p:nvSpPr>
        <p:spPr>
          <a:xfrm rot="10800000">
            <a:off x="-7883" y="1653324"/>
            <a:ext cx="9220200" cy="3594583"/>
          </a:xfrm>
          <a:prstGeom prst="rect">
            <a:avLst/>
          </a:prstGeom>
          <a:gradFill>
            <a:gsLst>
              <a:gs pos="0">
                <a:srgbClr val="021524"/>
              </a:gs>
              <a:gs pos="100000">
                <a:srgbClr val="010F1E">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 name="Rounded Rectangle 10">
            <a:extLst>
              <a:ext uri="{FF2B5EF4-FFF2-40B4-BE49-F238E27FC236}">
                <a16:creationId xmlns:a16="http://schemas.microsoft.com/office/drawing/2014/main" id="{3AB0CBDB-5CF1-0840-8A70-447E4A075A13}"/>
              </a:ext>
            </a:extLst>
          </p:cNvPr>
          <p:cNvSpPr/>
          <p:nvPr/>
        </p:nvSpPr>
        <p:spPr>
          <a:xfrm>
            <a:off x="959318" y="768108"/>
            <a:ext cx="4800600" cy="1143000"/>
          </a:xfrm>
          <a:prstGeom prst="roundRect">
            <a:avLst/>
          </a:prstGeom>
          <a:solidFill>
            <a:schemeClr val="tx1">
              <a:lumMod val="85000"/>
              <a:lumOff val="15000"/>
            </a:schemeClr>
          </a:solidFill>
          <a:ln w="63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Google Shape;140;p28">
            <a:extLst>
              <a:ext uri="{FF2B5EF4-FFF2-40B4-BE49-F238E27FC236}">
                <a16:creationId xmlns:a16="http://schemas.microsoft.com/office/drawing/2014/main" id="{683F1126-C4E4-AE4C-9282-83DD9C031246}"/>
              </a:ext>
            </a:extLst>
          </p:cNvPr>
          <p:cNvSpPr txBox="1">
            <a:spLocks/>
          </p:cNvSpPr>
          <p:nvPr/>
        </p:nvSpPr>
        <p:spPr>
          <a:xfrm>
            <a:off x="1073618" y="929209"/>
            <a:ext cx="4572000" cy="82949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000" dirty="0">
                <a:solidFill>
                  <a:schemeClr val="bg1"/>
                </a:solidFill>
                <a:latin typeface="Roboto Light"/>
                <a:ea typeface="Roboto Light"/>
                <a:cs typeface="Roboto Light"/>
                <a:sym typeface="Roboto Light"/>
              </a:rPr>
              <a:t>Try invoking the </a:t>
            </a:r>
            <a:r>
              <a:rPr lang="en-US" sz="2000" dirty="0" err="1">
                <a:solidFill>
                  <a:schemeClr val="bg1"/>
                </a:solidFill>
                <a:latin typeface="Roboto Light"/>
                <a:ea typeface="Roboto Light"/>
                <a:cs typeface="Roboto Light"/>
                <a:sym typeface="Roboto Light"/>
              </a:rPr>
              <a:t>kong.log</a:t>
            </a:r>
            <a:r>
              <a:rPr lang="en-US" sz="2000" dirty="0">
                <a:solidFill>
                  <a:schemeClr val="bg1"/>
                </a:solidFill>
                <a:latin typeface="Roboto Light"/>
                <a:ea typeface="Roboto Light"/>
                <a:cs typeface="Roboto Light"/>
                <a:sym typeface="Roboto Light"/>
              </a:rPr>
              <a:t>() method in the </a:t>
            </a:r>
            <a:r>
              <a:rPr lang="en-US" sz="2000" dirty="0" err="1">
                <a:solidFill>
                  <a:schemeClr val="bg1"/>
                </a:solidFill>
                <a:latin typeface="Roboto Light"/>
                <a:ea typeface="Roboto Light"/>
                <a:cs typeface="Roboto Light"/>
                <a:sym typeface="Roboto Light"/>
              </a:rPr>
              <a:t>kong_error_handler</a:t>
            </a:r>
            <a:r>
              <a:rPr lang="en-US" sz="2000" dirty="0">
                <a:solidFill>
                  <a:schemeClr val="bg1"/>
                </a:solidFill>
                <a:latin typeface="Roboto Light"/>
                <a:ea typeface="Roboto Light"/>
                <a:cs typeface="Roboto Light"/>
                <a:sym typeface="Roboto Light"/>
              </a:rPr>
              <a:t> block?</a:t>
            </a:r>
          </a:p>
        </p:txBody>
      </p:sp>
      <p:pic>
        <p:nvPicPr>
          <p:cNvPr id="20" name="Picture 19">
            <a:extLst>
              <a:ext uri="{FF2B5EF4-FFF2-40B4-BE49-F238E27FC236}">
                <a16:creationId xmlns:a16="http://schemas.microsoft.com/office/drawing/2014/main" id="{EE8FC985-DB7E-CB4C-9BEF-41519BD46F7F}"/>
              </a:ext>
            </a:extLst>
          </p:cNvPr>
          <p:cNvPicPr>
            <a:picLocks noChangeAspect="1"/>
          </p:cNvPicPr>
          <p:nvPr/>
        </p:nvPicPr>
        <p:blipFill>
          <a:blip r:embed="rId3"/>
          <a:stretch>
            <a:fillRect/>
          </a:stretch>
        </p:blipFill>
        <p:spPr>
          <a:xfrm>
            <a:off x="216979" y="768108"/>
            <a:ext cx="525360" cy="525360"/>
          </a:xfrm>
          <a:prstGeom prst="ellipse">
            <a:avLst/>
          </a:prstGeom>
        </p:spPr>
      </p:pic>
      <p:pic>
        <p:nvPicPr>
          <p:cNvPr id="21" name="Picture 20">
            <a:extLst>
              <a:ext uri="{FF2B5EF4-FFF2-40B4-BE49-F238E27FC236}">
                <a16:creationId xmlns:a16="http://schemas.microsoft.com/office/drawing/2014/main" id="{56FB03B8-2F84-AE41-AB98-5BE08F3943CD}"/>
              </a:ext>
            </a:extLst>
          </p:cNvPr>
          <p:cNvPicPr>
            <a:picLocks noChangeAspect="1"/>
          </p:cNvPicPr>
          <p:nvPr/>
        </p:nvPicPr>
        <p:blipFill>
          <a:blip r:embed="rId4"/>
          <a:stretch>
            <a:fillRect/>
          </a:stretch>
        </p:blipFill>
        <p:spPr>
          <a:xfrm>
            <a:off x="959318" y="2038350"/>
            <a:ext cx="6731000" cy="3035300"/>
          </a:xfrm>
          <a:prstGeom prst="rect">
            <a:avLst/>
          </a:prstGeom>
        </p:spPr>
      </p:pic>
      <p:sp>
        <p:nvSpPr>
          <p:cNvPr id="22" name="Rounded Rectangle 21">
            <a:extLst>
              <a:ext uri="{FF2B5EF4-FFF2-40B4-BE49-F238E27FC236}">
                <a16:creationId xmlns:a16="http://schemas.microsoft.com/office/drawing/2014/main" id="{9727B937-4FD6-5B4C-9695-3EFBF7E4D94A}"/>
              </a:ext>
            </a:extLst>
          </p:cNvPr>
          <p:cNvSpPr/>
          <p:nvPr/>
        </p:nvSpPr>
        <p:spPr>
          <a:xfrm>
            <a:off x="6477000" y="5335772"/>
            <a:ext cx="1664970" cy="1074840"/>
          </a:xfrm>
          <a:prstGeom prst="roundRect">
            <a:avLst/>
          </a:prstGeom>
          <a:solidFill>
            <a:schemeClr val="accent4">
              <a:lumMod val="50000"/>
            </a:schemeClr>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Google Shape;140;p28">
            <a:extLst>
              <a:ext uri="{FF2B5EF4-FFF2-40B4-BE49-F238E27FC236}">
                <a16:creationId xmlns:a16="http://schemas.microsoft.com/office/drawing/2014/main" id="{0B1B2F10-C963-474B-929A-0AC5D9702CA3}"/>
              </a:ext>
            </a:extLst>
          </p:cNvPr>
          <p:cNvSpPr txBox="1">
            <a:spLocks/>
          </p:cNvSpPr>
          <p:nvPr/>
        </p:nvSpPr>
        <p:spPr>
          <a:xfrm>
            <a:off x="6629400" y="5402492"/>
            <a:ext cx="1859280" cy="94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00" dirty="0">
                <a:solidFill>
                  <a:srgbClr val="FFFFFF"/>
                </a:solidFill>
                <a:latin typeface="Roboto Light"/>
                <a:ea typeface="Roboto Light"/>
                <a:cs typeface="Roboto Light"/>
                <a:sym typeface="Roboto Light"/>
              </a:rPr>
              <a:t>Didn’t work!</a:t>
            </a:r>
          </a:p>
        </p:txBody>
      </p:sp>
      <p:pic>
        <p:nvPicPr>
          <p:cNvPr id="24" name="Picture 23">
            <a:extLst>
              <a:ext uri="{FF2B5EF4-FFF2-40B4-BE49-F238E27FC236}">
                <a16:creationId xmlns:a16="http://schemas.microsoft.com/office/drawing/2014/main" id="{B741D8F2-47A1-7048-8C12-5B61589B7BE2}"/>
              </a:ext>
            </a:extLst>
          </p:cNvPr>
          <p:cNvPicPr>
            <a:picLocks noChangeAspect="1"/>
          </p:cNvPicPr>
          <p:nvPr/>
        </p:nvPicPr>
        <p:blipFill>
          <a:blip r:embed="rId5"/>
          <a:stretch>
            <a:fillRect/>
          </a:stretch>
        </p:blipFill>
        <p:spPr>
          <a:xfrm>
            <a:off x="8313420" y="5335772"/>
            <a:ext cx="530352" cy="530352"/>
          </a:xfrm>
          <a:prstGeom prst="ellipse">
            <a:avLst/>
          </a:prstGeom>
        </p:spPr>
      </p:pic>
      <p:sp>
        <p:nvSpPr>
          <p:cNvPr id="16" name="Rounded Rectangle 15">
            <a:extLst>
              <a:ext uri="{FF2B5EF4-FFF2-40B4-BE49-F238E27FC236}">
                <a16:creationId xmlns:a16="http://schemas.microsoft.com/office/drawing/2014/main" id="{28EDBA46-BE98-3C48-B038-8C1B5B6F9170}"/>
              </a:ext>
            </a:extLst>
          </p:cNvPr>
          <p:cNvSpPr/>
          <p:nvPr/>
        </p:nvSpPr>
        <p:spPr>
          <a:xfrm>
            <a:off x="3486150" y="-742933"/>
            <a:ext cx="5113020" cy="1074840"/>
          </a:xfrm>
          <a:prstGeom prst="roundRect">
            <a:avLst/>
          </a:prstGeom>
          <a:solidFill>
            <a:schemeClr val="accent4">
              <a:lumMod val="50000"/>
            </a:schemeClr>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Google Shape;140;p28">
            <a:extLst>
              <a:ext uri="{FF2B5EF4-FFF2-40B4-BE49-F238E27FC236}">
                <a16:creationId xmlns:a16="http://schemas.microsoft.com/office/drawing/2014/main" id="{A00E04FF-DB44-2746-B63F-057E869D64B2}"/>
              </a:ext>
            </a:extLst>
          </p:cNvPr>
          <p:cNvSpPr txBox="1">
            <a:spLocks/>
          </p:cNvSpPr>
          <p:nvPr/>
        </p:nvSpPr>
        <p:spPr>
          <a:xfrm>
            <a:off x="3657600" y="-676213"/>
            <a:ext cx="5288280" cy="94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00" dirty="0">
                <a:solidFill>
                  <a:srgbClr val="FFFFFF"/>
                </a:solidFill>
                <a:latin typeface="Roboto Light"/>
                <a:ea typeface="Roboto Light"/>
                <a:cs typeface="Roboto Light"/>
                <a:sym typeface="Roboto Light"/>
              </a:rPr>
              <a:t>On layer-4 errors, the Kong HTTP Log plugin doesn’t log transaction. Any idea why?</a:t>
            </a:r>
          </a:p>
        </p:txBody>
      </p:sp>
      <p:pic>
        <p:nvPicPr>
          <p:cNvPr id="19" name="Picture 18">
            <a:extLst>
              <a:ext uri="{FF2B5EF4-FFF2-40B4-BE49-F238E27FC236}">
                <a16:creationId xmlns:a16="http://schemas.microsoft.com/office/drawing/2014/main" id="{04DC3AEE-E905-7644-ADBE-7FA2761381E9}"/>
              </a:ext>
            </a:extLst>
          </p:cNvPr>
          <p:cNvPicPr>
            <a:picLocks noChangeAspect="1"/>
          </p:cNvPicPr>
          <p:nvPr/>
        </p:nvPicPr>
        <p:blipFill>
          <a:blip r:embed="rId5"/>
          <a:stretch>
            <a:fillRect/>
          </a:stretch>
        </p:blipFill>
        <p:spPr>
          <a:xfrm>
            <a:off x="8770620" y="-742933"/>
            <a:ext cx="530352" cy="530352"/>
          </a:xfrm>
          <a:prstGeom prst="ellipse">
            <a:avLst/>
          </a:prstGeom>
        </p:spPr>
      </p:pic>
    </p:spTree>
    <p:extLst>
      <p:ext uri="{BB962C8B-B14F-4D97-AF65-F5344CB8AC3E}">
        <p14:creationId xmlns:p14="http://schemas.microsoft.com/office/powerpoint/2010/main" val="2146742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grpId="0" nodeType="withEffect">
                                  <p:stCondLst>
                                    <p:cond delay="0"/>
                                  </p:stCondLst>
                                  <p:childTnLst>
                                    <p:animMotion origin="layout" path="M 0 0 L 0 -0.2963 " pathEditMode="relative" ptsTypes="AA">
                                      <p:cBhvr>
                                        <p:cTn id="6" dur="250" fill="hold"/>
                                        <p:tgtEl>
                                          <p:spTgt spid="11"/>
                                        </p:tgtEl>
                                        <p:attrNameLst>
                                          <p:attrName>ppt_x</p:attrName>
                                          <p:attrName>ppt_y</p:attrName>
                                        </p:attrNameLst>
                                      </p:cBhvr>
                                    </p:animMotion>
                                  </p:childTnLst>
                                </p:cTn>
                              </p:par>
                              <p:par>
                                <p:cTn id="7" presetID="0" presetClass="path" presetSubtype="0" accel="50000" decel="50000" fill="hold" grpId="0" nodeType="withEffect">
                                  <p:stCondLst>
                                    <p:cond delay="0"/>
                                  </p:stCondLst>
                                  <p:childTnLst>
                                    <p:animMotion origin="layout" path="M 0 0 L 0 -0.2963 " pathEditMode="relative" ptsTypes="AA">
                                      <p:cBhvr>
                                        <p:cTn id="8" dur="250" fill="hold"/>
                                        <p:tgtEl>
                                          <p:spTgt spid="15"/>
                                        </p:tgtEl>
                                        <p:attrNameLst>
                                          <p:attrName>ppt_x</p:attrName>
                                          <p:attrName>ppt_y</p:attrName>
                                        </p:attrNameLst>
                                      </p:cBhvr>
                                    </p:animMotion>
                                  </p:childTnLst>
                                </p:cTn>
                              </p:par>
                              <p:par>
                                <p:cTn id="9" presetID="0" presetClass="path" presetSubtype="0" accel="50000" decel="50000" fill="hold" nodeType="withEffect">
                                  <p:stCondLst>
                                    <p:cond delay="0"/>
                                  </p:stCondLst>
                                  <p:childTnLst>
                                    <p:animMotion origin="layout" path="M 0 0 L 0 -0.2963 " pathEditMode="relative" ptsTypes="AA">
                                      <p:cBhvr>
                                        <p:cTn id="10" dur="250" fill="hold"/>
                                        <p:tgtEl>
                                          <p:spTgt spid="20"/>
                                        </p:tgtEl>
                                        <p:attrNameLst>
                                          <p:attrName>ppt_x</p:attrName>
                                          <p:attrName>ppt_y</p:attrName>
                                        </p:attrNameLst>
                                      </p:cBhvr>
                                    </p:animMotion>
                                  </p:childTnLst>
                                </p:cTn>
                              </p:par>
                              <p:par>
                                <p:cTn id="11" presetID="0" presetClass="path" presetSubtype="0" accel="50000" decel="50000" fill="hold" nodeType="withEffect">
                                  <p:stCondLst>
                                    <p:cond delay="0"/>
                                  </p:stCondLst>
                                  <p:childTnLst>
                                    <p:animMotion origin="layout" path="M 0 0 L 0 -0.2963 " pathEditMode="relative" ptsTypes="AA">
                                      <p:cBhvr>
                                        <p:cTn id="12" dur="250" fill="hold"/>
                                        <p:tgtEl>
                                          <p:spTgt spid="21"/>
                                        </p:tgtEl>
                                        <p:attrNameLst>
                                          <p:attrName>ppt_x</p:attrName>
                                          <p:attrName>ppt_y</p:attrName>
                                        </p:attrNameLst>
                                      </p:cBhvr>
                                    </p:animMotion>
                                  </p:childTnLst>
                                </p:cTn>
                              </p:par>
                              <p:par>
                                <p:cTn id="13" presetID="0" presetClass="path" presetSubtype="0" accel="50000" decel="50000" fill="hold" grpId="0" nodeType="withEffect">
                                  <p:stCondLst>
                                    <p:cond delay="0"/>
                                  </p:stCondLst>
                                  <p:childTnLst>
                                    <p:animMotion origin="layout" path="M 0 0 L 0 -0.2963 " pathEditMode="relative" ptsTypes="AA">
                                      <p:cBhvr>
                                        <p:cTn id="14" dur="250" fill="hold"/>
                                        <p:tgtEl>
                                          <p:spTgt spid="22"/>
                                        </p:tgtEl>
                                        <p:attrNameLst>
                                          <p:attrName>ppt_x</p:attrName>
                                          <p:attrName>ppt_y</p:attrName>
                                        </p:attrNameLst>
                                      </p:cBhvr>
                                    </p:animMotion>
                                  </p:childTnLst>
                                </p:cTn>
                              </p:par>
                              <p:par>
                                <p:cTn id="15" presetID="0" presetClass="path" presetSubtype="0" accel="50000" decel="50000" fill="hold" grpId="0" nodeType="withEffect">
                                  <p:stCondLst>
                                    <p:cond delay="0"/>
                                  </p:stCondLst>
                                  <p:childTnLst>
                                    <p:animMotion origin="layout" path="M 0 0 L 0 -0.2963 " pathEditMode="relative" ptsTypes="AA">
                                      <p:cBhvr>
                                        <p:cTn id="16" dur="250" fill="hold"/>
                                        <p:tgtEl>
                                          <p:spTgt spid="23"/>
                                        </p:tgtEl>
                                        <p:attrNameLst>
                                          <p:attrName>ppt_x</p:attrName>
                                          <p:attrName>ppt_y</p:attrName>
                                        </p:attrNameLst>
                                      </p:cBhvr>
                                    </p:animMotion>
                                  </p:childTnLst>
                                </p:cTn>
                              </p:par>
                              <p:par>
                                <p:cTn id="17" presetID="0" presetClass="path" presetSubtype="0" accel="50000" decel="50000" fill="hold" nodeType="withEffect">
                                  <p:stCondLst>
                                    <p:cond delay="0"/>
                                  </p:stCondLst>
                                  <p:childTnLst>
                                    <p:animMotion origin="layout" path="M 0 0 L 0 -0.2963 " pathEditMode="relative" ptsTypes="AA">
                                      <p:cBhvr>
                                        <p:cTn id="18" dur="250" fill="hold"/>
                                        <p:tgtEl>
                                          <p:spTgt spid="24"/>
                                        </p:tgtEl>
                                        <p:attrNameLst>
                                          <p:attrName>ppt_x</p:attrName>
                                          <p:attrName>ppt_y</p:attrName>
                                        </p:attrNameLst>
                                      </p:cBhvr>
                                    </p:animMotion>
                                  </p:childTnLst>
                                </p:cTn>
                              </p:par>
                              <p:par>
                                <p:cTn id="19" presetID="0" presetClass="path" presetSubtype="0" accel="50000" decel="50000" fill="hold" grpId="0" nodeType="withEffect">
                                  <p:stCondLst>
                                    <p:cond delay="0"/>
                                  </p:stCondLst>
                                  <p:childTnLst>
                                    <p:animMotion origin="layout" path="M 0 0 L 0 -0.2963 " pathEditMode="relative" ptsTypes="AA">
                                      <p:cBhvr>
                                        <p:cTn id="20" dur="250" fill="hold"/>
                                        <p:tgtEl>
                                          <p:spTgt spid="16"/>
                                        </p:tgtEl>
                                        <p:attrNameLst>
                                          <p:attrName>ppt_x</p:attrName>
                                          <p:attrName>ppt_y</p:attrName>
                                        </p:attrNameLst>
                                      </p:cBhvr>
                                    </p:animMotion>
                                  </p:childTnLst>
                                </p:cTn>
                              </p:par>
                              <p:par>
                                <p:cTn id="21" presetID="0" presetClass="path" presetSubtype="0" accel="50000" decel="50000" fill="hold" grpId="0" nodeType="withEffect">
                                  <p:stCondLst>
                                    <p:cond delay="0"/>
                                  </p:stCondLst>
                                  <p:childTnLst>
                                    <p:animMotion origin="layout" path="M 0 0 L 0 -0.2963 " pathEditMode="relative" ptsTypes="AA">
                                      <p:cBhvr>
                                        <p:cTn id="22" dur="250" fill="hold"/>
                                        <p:tgtEl>
                                          <p:spTgt spid="18"/>
                                        </p:tgtEl>
                                        <p:attrNameLst>
                                          <p:attrName>ppt_x</p:attrName>
                                          <p:attrName>ppt_y</p:attrName>
                                        </p:attrNameLst>
                                      </p:cBhvr>
                                    </p:animMotion>
                                  </p:childTnLst>
                                </p:cTn>
                              </p:par>
                              <p:par>
                                <p:cTn id="23" presetID="0" presetClass="path" presetSubtype="0" accel="50000" decel="50000" fill="hold" nodeType="withEffect">
                                  <p:stCondLst>
                                    <p:cond delay="0"/>
                                  </p:stCondLst>
                                  <p:childTnLst>
                                    <p:animMotion origin="layout" path="M 0 0 L 0 -0.2963 " pathEditMode="relative" ptsTypes="AA">
                                      <p:cBhvr>
                                        <p:cTn id="24" dur="250" fill="hold"/>
                                        <p:tgtEl>
                                          <p:spTgt spid="19"/>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5" grpId="0"/>
      <p:bldP spid="22" grpId="0" animBg="1"/>
      <p:bldP spid="23" grpId="0"/>
      <p:bldP spid="16" grpId="0" animBg="1"/>
      <p:bldP spid="18"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0" name="Google Shape;111;p24">
            <a:extLst>
              <a:ext uri="{FF2B5EF4-FFF2-40B4-BE49-F238E27FC236}">
                <a16:creationId xmlns:a16="http://schemas.microsoft.com/office/drawing/2014/main" id="{90BF659C-B358-5A4E-9383-4CC968271C0A}"/>
              </a:ext>
            </a:extLst>
          </p:cNvPr>
          <p:cNvSpPr/>
          <p:nvPr/>
        </p:nvSpPr>
        <p:spPr>
          <a:xfrm rot="10800000">
            <a:off x="-7883" y="1653324"/>
            <a:ext cx="9220200" cy="3594583"/>
          </a:xfrm>
          <a:prstGeom prst="rect">
            <a:avLst/>
          </a:prstGeom>
          <a:gradFill>
            <a:gsLst>
              <a:gs pos="0">
                <a:srgbClr val="021524"/>
              </a:gs>
              <a:gs pos="100000">
                <a:srgbClr val="010F1E">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 name="Rounded Rectangle 10">
            <a:extLst>
              <a:ext uri="{FF2B5EF4-FFF2-40B4-BE49-F238E27FC236}">
                <a16:creationId xmlns:a16="http://schemas.microsoft.com/office/drawing/2014/main" id="{3AB0CBDB-5CF1-0840-8A70-447E4A075A13}"/>
              </a:ext>
            </a:extLst>
          </p:cNvPr>
          <p:cNvSpPr/>
          <p:nvPr/>
        </p:nvSpPr>
        <p:spPr>
          <a:xfrm>
            <a:off x="959318" y="-462434"/>
            <a:ext cx="4800600" cy="1143000"/>
          </a:xfrm>
          <a:prstGeom prst="roundRect">
            <a:avLst/>
          </a:prstGeom>
          <a:solidFill>
            <a:schemeClr val="tx1">
              <a:lumMod val="85000"/>
              <a:lumOff val="15000"/>
            </a:schemeClr>
          </a:solidFill>
          <a:ln w="63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Google Shape;140;p28">
            <a:extLst>
              <a:ext uri="{FF2B5EF4-FFF2-40B4-BE49-F238E27FC236}">
                <a16:creationId xmlns:a16="http://schemas.microsoft.com/office/drawing/2014/main" id="{683F1126-C4E4-AE4C-9282-83DD9C031246}"/>
              </a:ext>
            </a:extLst>
          </p:cNvPr>
          <p:cNvSpPr txBox="1">
            <a:spLocks/>
          </p:cNvSpPr>
          <p:nvPr/>
        </p:nvSpPr>
        <p:spPr>
          <a:xfrm>
            <a:off x="1073618" y="-301333"/>
            <a:ext cx="4572000" cy="82949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000" dirty="0">
                <a:solidFill>
                  <a:schemeClr val="bg1"/>
                </a:solidFill>
                <a:latin typeface="Roboto Light"/>
                <a:ea typeface="Roboto Light"/>
                <a:cs typeface="Roboto Light"/>
                <a:sym typeface="Roboto Light"/>
              </a:rPr>
              <a:t>Try invoking the </a:t>
            </a:r>
            <a:r>
              <a:rPr lang="en-US" sz="2000" dirty="0" err="1">
                <a:solidFill>
                  <a:schemeClr val="bg1"/>
                </a:solidFill>
                <a:latin typeface="Roboto Light"/>
                <a:ea typeface="Roboto Light"/>
                <a:cs typeface="Roboto Light"/>
                <a:sym typeface="Roboto Light"/>
              </a:rPr>
              <a:t>kong.log</a:t>
            </a:r>
            <a:r>
              <a:rPr lang="en-US" sz="2000" dirty="0">
                <a:solidFill>
                  <a:schemeClr val="bg1"/>
                </a:solidFill>
                <a:latin typeface="Roboto Light"/>
                <a:ea typeface="Roboto Light"/>
                <a:cs typeface="Roboto Light"/>
                <a:sym typeface="Roboto Light"/>
              </a:rPr>
              <a:t>() method in the </a:t>
            </a:r>
            <a:r>
              <a:rPr lang="en-US" sz="2000" dirty="0" err="1">
                <a:solidFill>
                  <a:schemeClr val="bg1"/>
                </a:solidFill>
                <a:latin typeface="Roboto Light"/>
                <a:ea typeface="Roboto Light"/>
                <a:cs typeface="Roboto Light"/>
                <a:sym typeface="Roboto Light"/>
              </a:rPr>
              <a:t>kong_error_handler</a:t>
            </a:r>
            <a:r>
              <a:rPr lang="en-US" sz="2000" dirty="0">
                <a:solidFill>
                  <a:schemeClr val="bg1"/>
                </a:solidFill>
                <a:latin typeface="Roboto Light"/>
                <a:ea typeface="Roboto Light"/>
                <a:cs typeface="Roboto Light"/>
                <a:sym typeface="Roboto Light"/>
              </a:rPr>
              <a:t> block?</a:t>
            </a:r>
          </a:p>
        </p:txBody>
      </p:sp>
      <p:pic>
        <p:nvPicPr>
          <p:cNvPr id="20" name="Picture 19">
            <a:extLst>
              <a:ext uri="{FF2B5EF4-FFF2-40B4-BE49-F238E27FC236}">
                <a16:creationId xmlns:a16="http://schemas.microsoft.com/office/drawing/2014/main" id="{EE8FC985-DB7E-CB4C-9BEF-41519BD46F7F}"/>
              </a:ext>
            </a:extLst>
          </p:cNvPr>
          <p:cNvPicPr>
            <a:picLocks noChangeAspect="1"/>
          </p:cNvPicPr>
          <p:nvPr/>
        </p:nvPicPr>
        <p:blipFill>
          <a:blip r:embed="rId3"/>
          <a:stretch>
            <a:fillRect/>
          </a:stretch>
        </p:blipFill>
        <p:spPr>
          <a:xfrm>
            <a:off x="216979" y="-462434"/>
            <a:ext cx="525360" cy="525360"/>
          </a:xfrm>
          <a:prstGeom prst="ellipse">
            <a:avLst/>
          </a:prstGeom>
        </p:spPr>
      </p:pic>
      <p:pic>
        <p:nvPicPr>
          <p:cNvPr id="21" name="Picture 20">
            <a:extLst>
              <a:ext uri="{FF2B5EF4-FFF2-40B4-BE49-F238E27FC236}">
                <a16:creationId xmlns:a16="http://schemas.microsoft.com/office/drawing/2014/main" id="{56FB03B8-2F84-AE41-AB98-5BE08F3943CD}"/>
              </a:ext>
            </a:extLst>
          </p:cNvPr>
          <p:cNvPicPr>
            <a:picLocks noChangeAspect="1"/>
          </p:cNvPicPr>
          <p:nvPr/>
        </p:nvPicPr>
        <p:blipFill>
          <a:blip r:embed="rId4"/>
          <a:stretch>
            <a:fillRect/>
          </a:stretch>
        </p:blipFill>
        <p:spPr>
          <a:xfrm>
            <a:off x="959318" y="807808"/>
            <a:ext cx="6731000" cy="3035300"/>
          </a:xfrm>
          <a:prstGeom prst="rect">
            <a:avLst/>
          </a:prstGeom>
        </p:spPr>
      </p:pic>
      <p:sp>
        <p:nvSpPr>
          <p:cNvPr id="22" name="Rounded Rectangle 21">
            <a:extLst>
              <a:ext uri="{FF2B5EF4-FFF2-40B4-BE49-F238E27FC236}">
                <a16:creationId xmlns:a16="http://schemas.microsoft.com/office/drawing/2014/main" id="{9727B937-4FD6-5B4C-9695-3EFBF7E4D94A}"/>
              </a:ext>
            </a:extLst>
          </p:cNvPr>
          <p:cNvSpPr/>
          <p:nvPr/>
        </p:nvSpPr>
        <p:spPr>
          <a:xfrm>
            <a:off x="6477000" y="4078727"/>
            <a:ext cx="1664970" cy="1074840"/>
          </a:xfrm>
          <a:prstGeom prst="roundRect">
            <a:avLst/>
          </a:prstGeom>
          <a:solidFill>
            <a:schemeClr val="accent4">
              <a:lumMod val="50000"/>
            </a:schemeClr>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Google Shape;140;p28">
            <a:extLst>
              <a:ext uri="{FF2B5EF4-FFF2-40B4-BE49-F238E27FC236}">
                <a16:creationId xmlns:a16="http://schemas.microsoft.com/office/drawing/2014/main" id="{0B1B2F10-C963-474B-929A-0AC5D9702CA3}"/>
              </a:ext>
            </a:extLst>
          </p:cNvPr>
          <p:cNvSpPr txBox="1">
            <a:spLocks/>
          </p:cNvSpPr>
          <p:nvPr/>
        </p:nvSpPr>
        <p:spPr>
          <a:xfrm>
            <a:off x="6629400" y="4171950"/>
            <a:ext cx="1859280" cy="94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00" dirty="0">
                <a:solidFill>
                  <a:srgbClr val="FFFFFF"/>
                </a:solidFill>
                <a:latin typeface="Roboto Light"/>
                <a:ea typeface="Roboto Light"/>
                <a:cs typeface="Roboto Light"/>
                <a:sym typeface="Roboto Light"/>
              </a:rPr>
              <a:t>Didn’t work!</a:t>
            </a:r>
          </a:p>
        </p:txBody>
      </p:sp>
      <p:pic>
        <p:nvPicPr>
          <p:cNvPr id="24" name="Picture 23">
            <a:extLst>
              <a:ext uri="{FF2B5EF4-FFF2-40B4-BE49-F238E27FC236}">
                <a16:creationId xmlns:a16="http://schemas.microsoft.com/office/drawing/2014/main" id="{B741D8F2-47A1-7048-8C12-5B61589B7BE2}"/>
              </a:ext>
            </a:extLst>
          </p:cNvPr>
          <p:cNvPicPr>
            <a:picLocks noChangeAspect="1"/>
          </p:cNvPicPr>
          <p:nvPr/>
        </p:nvPicPr>
        <p:blipFill>
          <a:blip r:embed="rId5"/>
          <a:stretch>
            <a:fillRect/>
          </a:stretch>
        </p:blipFill>
        <p:spPr>
          <a:xfrm>
            <a:off x="8313420" y="4105230"/>
            <a:ext cx="530352" cy="530352"/>
          </a:xfrm>
          <a:prstGeom prst="ellipse">
            <a:avLst/>
          </a:prstGeom>
        </p:spPr>
      </p:pic>
      <p:pic>
        <p:nvPicPr>
          <p:cNvPr id="3" name="Picture 2">
            <a:extLst>
              <a:ext uri="{FF2B5EF4-FFF2-40B4-BE49-F238E27FC236}">
                <a16:creationId xmlns:a16="http://schemas.microsoft.com/office/drawing/2014/main" id="{31C11CEE-A792-5842-888F-849078334384}"/>
              </a:ext>
            </a:extLst>
          </p:cNvPr>
          <p:cNvPicPr>
            <a:picLocks noChangeAspect="1"/>
          </p:cNvPicPr>
          <p:nvPr/>
        </p:nvPicPr>
        <p:blipFill>
          <a:blip r:embed="rId6"/>
          <a:stretch>
            <a:fillRect/>
          </a:stretch>
        </p:blipFill>
        <p:spPr>
          <a:xfrm>
            <a:off x="3889713" y="5490990"/>
            <a:ext cx="4423707" cy="4354451"/>
          </a:xfrm>
          <a:prstGeom prst="roundRect">
            <a:avLst/>
          </a:prstGeom>
          <a:ln>
            <a:solidFill>
              <a:schemeClr val="accent1"/>
            </a:solidFill>
          </a:ln>
        </p:spPr>
      </p:pic>
    </p:spTree>
    <p:extLst>
      <p:ext uri="{BB962C8B-B14F-4D97-AF65-F5344CB8AC3E}">
        <p14:creationId xmlns:p14="http://schemas.microsoft.com/office/powerpoint/2010/main" val="932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grpId="0" nodeType="withEffect">
                                  <p:stCondLst>
                                    <p:cond delay="0"/>
                                  </p:stCondLst>
                                  <p:childTnLst>
                                    <p:animMotion origin="layout" path="M 2.22222E-6 -0.9179 L 2.22222E-6 0.00061 " pathEditMode="fixed" rAng="0" ptsTypes="AA">
                                      <p:cBhvr>
                                        <p:cTn id="6" dur="250" spd="-100000" fill="hold"/>
                                        <p:tgtEl>
                                          <p:spTgt spid="11"/>
                                        </p:tgtEl>
                                        <p:attrNameLst>
                                          <p:attrName>ppt_x</p:attrName>
                                          <p:attrName>ppt_y</p:attrName>
                                        </p:attrNameLst>
                                      </p:cBhvr>
                                      <p:rCtr x="0" y="45926"/>
                                    </p:animMotion>
                                  </p:childTnLst>
                                </p:cTn>
                              </p:par>
                              <p:par>
                                <p:cTn id="7" presetID="0" presetClass="path" presetSubtype="0" accel="50000" decel="50000" fill="hold" grpId="0" nodeType="withEffect">
                                  <p:stCondLst>
                                    <p:cond delay="0"/>
                                  </p:stCondLst>
                                  <p:childTnLst>
                                    <p:animMotion origin="layout" path="M 2.22222E-6 -0.91759 L 2.22222E-6 0.00093 " pathEditMode="fixed" rAng="0" ptsTypes="AA">
                                      <p:cBhvr>
                                        <p:cTn id="8" dur="250" spd="-100000" fill="hold"/>
                                        <p:tgtEl>
                                          <p:spTgt spid="15"/>
                                        </p:tgtEl>
                                        <p:attrNameLst>
                                          <p:attrName>ppt_x</p:attrName>
                                          <p:attrName>ppt_y</p:attrName>
                                        </p:attrNameLst>
                                      </p:cBhvr>
                                      <p:rCtr x="0" y="45926"/>
                                    </p:animMotion>
                                  </p:childTnLst>
                                </p:cTn>
                              </p:par>
                              <p:par>
                                <p:cTn id="9" presetID="0" presetClass="path" presetSubtype="0" accel="50000" decel="50000" fill="hold" nodeType="withEffect">
                                  <p:stCondLst>
                                    <p:cond delay="0"/>
                                  </p:stCondLst>
                                  <p:childTnLst>
                                    <p:animMotion origin="layout" path="M -1.38889E-6 -0.9179 L -1.38889E-6 0.00062 " pathEditMode="fixed" rAng="0" ptsTypes="AA">
                                      <p:cBhvr>
                                        <p:cTn id="10" dur="250" spd="-100000" fill="hold"/>
                                        <p:tgtEl>
                                          <p:spTgt spid="20"/>
                                        </p:tgtEl>
                                        <p:attrNameLst>
                                          <p:attrName>ppt_x</p:attrName>
                                          <p:attrName>ppt_y</p:attrName>
                                        </p:attrNameLst>
                                      </p:cBhvr>
                                      <p:rCtr x="0" y="45926"/>
                                    </p:animMotion>
                                  </p:childTnLst>
                                </p:cTn>
                              </p:par>
                              <p:par>
                                <p:cTn id="11" presetID="0" presetClass="path" presetSubtype="0" accel="50000" decel="50000" fill="hold" nodeType="withEffect">
                                  <p:stCondLst>
                                    <p:cond delay="0"/>
                                  </p:stCondLst>
                                  <p:childTnLst>
                                    <p:animMotion origin="layout" path="M 2.22222E-6 -0.9179 L 2.22222E-6 0.00062 " pathEditMode="fixed" rAng="0" ptsTypes="AA">
                                      <p:cBhvr>
                                        <p:cTn id="12" dur="250" spd="-100000" fill="hold"/>
                                        <p:tgtEl>
                                          <p:spTgt spid="21"/>
                                        </p:tgtEl>
                                        <p:attrNameLst>
                                          <p:attrName>ppt_x</p:attrName>
                                          <p:attrName>ppt_y</p:attrName>
                                        </p:attrNameLst>
                                      </p:cBhvr>
                                      <p:rCtr x="0" y="45926"/>
                                    </p:animMotion>
                                  </p:childTnLst>
                                </p:cTn>
                              </p:par>
                              <p:par>
                                <p:cTn id="13" presetID="0" presetClass="path" presetSubtype="0" accel="50000" decel="50000" fill="hold" grpId="0" nodeType="withEffect">
                                  <p:stCondLst>
                                    <p:cond delay="0"/>
                                  </p:stCondLst>
                                  <p:childTnLst>
                                    <p:animMotion origin="layout" path="M 6.66667E-6 -0.91234 L 6.66667E-6 0.00618 " pathEditMode="fixed" rAng="0" ptsTypes="AA">
                                      <p:cBhvr>
                                        <p:cTn id="14" dur="250" spd="-100000" fill="hold"/>
                                        <p:tgtEl>
                                          <p:spTgt spid="22"/>
                                        </p:tgtEl>
                                        <p:attrNameLst>
                                          <p:attrName>ppt_x</p:attrName>
                                          <p:attrName>ppt_y</p:attrName>
                                        </p:attrNameLst>
                                      </p:cBhvr>
                                      <p:rCtr x="0" y="45926"/>
                                    </p:animMotion>
                                  </p:childTnLst>
                                </p:cTn>
                              </p:par>
                              <p:par>
                                <p:cTn id="15" presetID="0" presetClass="path" presetSubtype="0" accel="50000" decel="50000" fill="hold" grpId="0" nodeType="withEffect">
                                  <p:stCondLst>
                                    <p:cond delay="0"/>
                                  </p:stCondLst>
                                  <p:childTnLst>
                                    <p:animMotion origin="layout" path="M 2.22222E-6 -0.91759 L 2.22222E-6 0.00093 " pathEditMode="fixed" rAng="0" ptsTypes="AA">
                                      <p:cBhvr>
                                        <p:cTn id="16" dur="250" spd="-100000" fill="hold"/>
                                        <p:tgtEl>
                                          <p:spTgt spid="23"/>
                                        </p:tgtEl>
                                        <p:attrNameLst>
                                          <p:attrName>ppt_x</p:attrName>
                                          <p:attrName>ppt_y</p:attrName>
                                        </p:attrNameLst>
                                      </p:cBhvr>
                                      <p:rCtr x="0" y="45926"/>
                                    </p:animMotion>
                                  </p:childTnLst>
                                </p:cTn>
                              </p:par>
                              <p:par>
                                <p:cTn id="17" presetID="0" presetClass="path" presetSubtype="0" accel="50000" decel="50000" fill="hold" nodeType="withEffect">
                                  <p:stCondLst>
                                    <p:cond delay="0"/>
                                  </p:stCondLst>
                                  <p:childTnLst>
                                    <p:animMotion origin="layout" path="M -7.77778E-6 -0.9179 L -7.77778E-6 0.00062 " pathEditMode="fixed" rAng="0" ptsTypes="AA">
                                      <p:cBhvr>
                                        <p:cTn id="18" dur="250" spd="-100000" fill="hold"/>
                                        <p:tgtEl>
                                          <p:spTgt spid="24"/>
                                        </p:tgtEl>
                                        <p:attrNameLst>
                                          <p:attrName>ppt_x</p:attrName>
                                          <p:attrName>ppt_y</p:attrName>
                                        </p:attrNameLst>
                                      </p:cBhvr>
                                      <p:rCtr x="0" y="45926"/>
                                    </p:animMotion>
                                  </p:childTnLst>
                                </p:cTn>
                              </p:par>
                              <p:par>
                                <p:cTn id="19" presetID="0" presetClass="path" presetSubtype="0" accel="50000" decel="50000" fill="hold" nodeType="withEffect">
                                  <p:stCondLst>
                                    <p:cond delay="0"/>
                                  </p:stCondLst>
                                  <p:childTnLst>
                                    <p:animMotion origin="layout" path="M 2.22222E-6 -0.9179 L 2.22222E-6 0.00062 " pathEditMode="fixed" rAng="0" ptsTypes="AA">
                                      <p:cBhvr>
                                        <p:cTn id="20" dur="250" spd="-100000" fill="hold"/>
                                        <p:tgtEl>
                                          <p:spTgt spid="3"/>
                                        </p:tgtEl>
                                        <p:attrNameLst>
                                          <p:attrName>ppt_x</p:attrName>
                                          <p:attrName>ppt_y</p:attrName>
                                        </p:attrNameLst>
                                      </p:cBhvr>
                                      <p:rCtr x="0" y="45926"/>
                                    </p:animMotion>
                                  </p:childTnLst>
                                </p:cTn>
                              </p:par>
                              <p:par>
                                <p:cTn id="21" presetID="10" presetClass="entr" presetSubtype="0" fill="hold" nodeType="with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2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5" grpId="0"/>
      <p:bldP spid="22" grpId="0" animBg="1"/>
      <p:bldP spid="23"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4" name="Google Shape;111;p24">
            <a:extLst>
              <a:ext uri="{FF2B5EF4-FFF2-40B4-BE49-F238E27FC236}">
                <a16:creationId xmlns:a16="http://schemas.microsoft.com/office/drawing/2014/main" id="{A0A94118-1124-D940-8F15-DC73C7E46CCA}"/>
              </a:ext>
            </a:extLst>
          </p:cNvPr>
          <p:cNvSpPr/>
          <p:nvPr/>
        </p:nvSpPr>
        <p:spPr>
          <a:xfrm rot="10800000">
            <a:off x="0" y="1657350"/>
            <a:ext cx="9220200" cy="3594583"/>
          </a:xfrm>
          <a:prstGeom prst="rect">
            <a:avLst/>
          </a:prstGeom>
          <a:gradFill>
            <a:gsLst>
              <a:gs pos="0">
                <a:srgbClr val="021524"/>
              </a:gs>
              <a:gs pos="100000">
                <a:srgbClr val="010F1E">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4" name="Picture 3">
            <a:extLst>
              <a:ext uri="{FF2B5EF4-FFF2-40B4-BE49-F238E27FC236}">
                <a16:creationId xmlns:a16="http://schemas.microsoft.com/office/drawing/2014/main" id="{A71A483D-3AD8-644E-AB48-2E4AFF336CCF}"/>
              </a:ext>
            </a:extLst>
          </p:cNvPr>
          <p:cNvPicPr>
            <a:picLocks noChangeAspect="1"/>
          </p:cNvPicPr>
          <p:nvPr/>
        </p:nvPicPr>
        <p:blipFill>
          <a:blip r:embed="rId3"/>
          <a:stretch>
            <a:fillRect/>
          </a:stretch>
        </p:blipFill>
        <p:spPr>
          <a:xfrm>
            <a:off x="523875" y="1276350"/>
            <a:ext cx="8172449" cy="2743200"/>
          </a:xfrm>
          <a:prstGeom prst="rect">
            <a:avLst/>
          </a:prstGeom>
          <a:ln>
            <a:solidFill>
              <a:srgbClr val="0070C0"/>
            </a:solidFill>
          </a:ln>
        </p:spPr>
      </p:pic>
    </p:spTree>
    <p:extLst>
      <p:ext uri="{BB962C8B-B14F-4D97-AF65-F5344CB8AC3E}">
        <p14:creationId xmlns:p14="http://schemas.microsoft.com/office/powerpoint/2010/main" val="26029537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grpSp>
        <p:nvGrpSpPr>
          <p:cNvPr id="110" name="Google Shape;110;p24"/>
          <p:cNvGrpSpPr/>
          <p:nvPr/>
        </p:nvGrpSpPr>
        <p:grpSpPr>
          <a:xfrm rot="-5400000">
            <a:off x="2811408" y="-1150678"/>
            <a:ext cx="3500335" cy="9123152"/>
            <a:chOff x="0" y="575"/>
            <a:chExt cx="6477000" cy="4659900"/>
          </a:xfrm>
        </p:grpSpPr>
        <p:sp>
          <p:nvSpPr>
            <p:cNvPr id="111" name="Google Shape;111;p24"/>
            <p:cNvSpPr/>
            <p:nvPr/>
          </p:nvSpPr>
          <p:spPr>
            <a:xfrm rot="-5400000">
              <a:off x="908550" y="-907975"/>
              <a:ext cx="4659900" cy="6477000"/>
            </a:xfrm>
            <a:prstGeom prst="rect">
              <a:avLst/>
            </a:prstGeom>
            <a:gradFill>
              <a:gsLst>
                <a:gs pos="0">
                  <a:srgbClr val="021524"/>
                </a:gs>
                <a:gs pos="100000">
                  <a:srgbClr val="010F1E">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24"/>
            <p:cNvSpPr/>
            <p:nvPr/>
          </p:nvSpPr>
          <p:spPr>
            <a:xfrm rot="-5400000">
              <a:off x="908550" y="-907975"/>
              <a:ext cx="4659900" cy="6477000"/>
            </a:xfrm>
            <a:prstGeom prst="rect">
              <a:avLst/>
            </a:prstGeom>
            <a:gradFill>
              <a:gsLst>
                <a:gs pos="0">
                  <a:srgbClr val="021524"/>
                </a:gs>
                <a:gs pos="100000">
                  <a:srgbClr val="010F1E">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13" name="Google Shape;113;p24"/>
          <p:cNvSpPr txBox="1">
            <a:spLocks noGrp="1"/>
          </p:cNvSpPr>
          <p:nvPr>
            <p:ph type="title"/>
          </p:nvPr>
        </p:nvSpPr>
        <p:spPr>
          <a:xfrm>
            <a:off x="2133600" y="3763325"/>
            <a:ext cx="4659000" cy="1274015"/>
          </a:xfrm>
          <a:prstGeom prst="rect">
            <a:avLst/>
          </a:prstGeom>
          <a:noFill/>
          <a:ln>
            <a:noFill/>
          </a:ln>
        </p:spPr>
        <p:txBody>
          <a:bodyPr spcFirstLastPara="1" wrap="square" lIns="91425" tIns="91425" rIns="91425" bIns="91425" anchor="ctr" anchorCtr="0">
            <a:noAutofit/>
          </a:bodyPr>
          <a:lstStyle/>
          <a:p>
            <a:r>
              <a:rPr lang="en-US" sz="2000" dirty="0">
                <a:solidFill>
                  <a:srgbClr val="FFFFFF"/>
                </a:solidFill>
                <a:latin typeface="Roboto Light"/>
                <a:ea typeface="Roboto Light"/>
                <a:cs typeface="Roboto Light"/>
                <a:sym typeface="Roboto Light"/>
              </a:rPr>
              <a:t>Healthcare Space</a:t>
            </a:r>
            <a:br>
              <a:rPr lang="en-US" sz="2000" dirty="0">
                <a:solidFill>
                  <a:srgbClr val="FFFFFF"/>
                </a:solidFill>
                <a:latin typeface="Roboto Light"/>
                <a:ea typeface="Roboto Light"/>
                <a:cs typeface="Roboto Light"/>
                <a:sym typeface="Roboto Light"/>
              </a:rPr>
            </a:br>
            <a:r>
              <a:rPr lang="en-US" sz="2000" dirty="0">
                <a:solidFill>
                  <a:srgbClr val="FFFFFF"/>
                </a:solidFill>
                <a:latin typeface="Roboto Light"/>
                <a:ea typeface="Roboto Light"/>
                <a:cs typeface="Roboto Light"/>
                <a:sym typeface="Roboto Light"/>
              </a:rPr>
              <a:t>300,000 Employees</a:t>
            </a:r>
            <a:br>
              <a:rPr lang="en-US" sz="2000" dirty="0">
                <a:solidFill>
                  <a:srgbClr val="FFFFFF"/>
                </a:solidFill>
                <a:latin typeface="Roboto Light"/>
                <a:ea typeface="Roboto Light"/>
                <a:cs typeface="Roboto Light"/>
                <a:sym typeface="Roboto Light"/>
              </a:rPr>
            </a:br>
            <a:r>
              <a:rPr lang="en-US" sz="2000" dirty="0">
                <a:solidFill>
                  <a:srgbClr val="FFFFFF"/>
                </a:solidFill>
                <a:latin typeface="Roboto Light"/>
                <a:ea typeface="Roboto Light"/>
                <a:cs typeface="Roboto Light"/>
                <a:sym typeface="Roboto Light"/>
              </a:rPr>
              <a:t>Thousands of APIs</a:t>
            </a:r>
            <a:br>
              <a:rPr lang="en-US" sz="2000" dirty="0">
                <a:solidFill>
                  <a:srgbClr val="FFFFFF"/>
                </a:solidFill>
                <a:latin typeface="Roboto Light"/>
                <a:ea typeface="Roboto Light"/>
                <a:cs typeface="Roboto Light"/>
                <a:sym typeface="Roboto Light"/>
              </a:rPr>
            </a:br>
            <a:r>
              <a:rPr lang="en-US" sz="2000" dirty="0">
                <a:solidFill>
                  <a:srgbClr val="FFFFFF"/>
                </a:solidFill>
                <a:latin typeface="Roboto Light"/>
                <a:ea typeface="Roboto Light"/>
                <a:cs typeface="Roboto Light"/>
                <a:sym typeface="Roboto Light"/>
              </a:rPr>
              <a:t>Fortune Six Company</a:t>
            </a:r>
            <a:endParaRPr sz="2000" dirty="0">
              <a:solidFill>
                <a:srgbClr val="FFFFFF"/>
              </a:solidFill>
              <a:latin typeface="Roboto Light"/>
              <a:ea typeface="Roboto Light"/>
              <a:cs typeface="Roboto Light"/>
              <a:sym typeface="Roboto Light"/>
            </a:endParaRPr>
          </a:p>
        </p:txBody>
      </p:sp>
      <p:sp>
        <p:nvSpPr>
          <p:cNvPr id="114" name="Google Shape;114;p24"/>
          <p:cNvSpPr txBox="1"/>
          <p:nvPr/>
        </p:nvSpPr>
        <p:spPr>
          <a:xfrm>
            <a:off x="1734338" y="2539025"/>
            <a:ext cx="6537775" cy="1224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3000" dirty="0">
                <a:solidFill>
                  <a:srgbClr val="FFFFFF"/>
                </a:solidFill>
                <a:latin typeface="Roboto"/>
                <a:ea typeface="Roboto"/>
                <a:cs typeface="Roboto"/>
                <a:sym typeface="Roboto"/>
              </a:rPr>
              <a:t>Optum provides the tech infrastructure for UnitedHealth Group</a:t>
            </a:r>
            <a:endParaRPr sz="3000" dirty="0">
              <a:solidFill>
                <a:srgbClr val="99B0C0"/>
              </a:solidFill>
              <a:latin typeface="Roboto Light"/>
              <a:ea typeface="Roboto Light"/>
              <a:cs typeface="Roboto Light"/>
              <a:sym typeface="Roboto Light"/>
            </a:endParaRPr>
          </a:p>
        </p:txBody>
      </p:sp>
      <p:cxnSp>
        <p:nvCxnSpPr>
          <p:cNvPr id="115" name="Google Shape;115;p24"/>
          <p:cNvCxnSpPr>
            <a:cxnSpLocks/>
          </p:cNvCxnSpPr>
          <p:nvPr/>
        </p:nvCxnSpPr>
        <p:spPr>
          <a:xfrm>
            <a:off x="1905000" y="3807112"/>
            <a:ext cx="0" cy="1186439"/>
          </a:xfrm>
          <a:prstGeom prst="straightConnector1">
            <a:avLst/>
          </a:prstGeom>
          <a:noFill/>
          <a:ln w="28575" cap="flat" cmpd="sng">
            <a:solidFill>
              <a:srgbClr val="3C78D8"/>
            </a:solidFill>
            <a:prstDash val="solid"/>
            <a:round/>
            <a:headEnd type="none" w="med" len="med"/>
            <a:tailEnd type="none" w="med" len="med"/>
          </a:ln>
        </p:spPr>
      </p:cxnSp>
      <p:cxnSp>
        <p:nvCxnSpPr>
          <p:cNvPr id="117" name="Google Shape;117;p24"/>
          <p:cNvCxnSpPr/>
          <p:nvPr/>
        </p:nvCxnSpPr>
        <p:spPr>
          <a:xfrm>
            <a:off x="11525" y="1643165"/>
            <a:ext cx="9161400" cy="0"/>
          </a:xfrm>
          <a:prstGeom prst="straightConnector1">
            <a:avLst/>
          </a:prstGeom>
          <a:noFill/>
          <a:ln w="19050" cap="flat" cmpd="sng">
            <a:solidFill>
              <a:srgbClr val="4051D8"/>
            </a:solidFill>
            <a:prstDash val="solid"/>
            <a:round/>
            <a:headEnd type="none" w="med" len="med"/>
            <a:tailEnd type="none" w="med" len="med"/>
          </a:ln>
        </p:spPr>
      </p:cxnSp>
      <p:sp>
        <p:nvSpPr>
          <p:cNvPr id="118" name="Google Shape;118;p24"/>
          <p:cNvSpPr txBox="1"/>
          <p:nvPr/>
        </p:nvSpPr>
        <p:spPr>
          <a:xfrm>
            <a:off x="1734338" y="1746773"/>
            <a:ext cx="6893375" cy="79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4800" dirty="0">
                <a:solidFill>
                  <a:schemeClr val="lt1"/>
                </a:solidFill>
                <a:latin typeface="Roboto Medium"/>
                <a:ea typeface="Roboto Medium"/>
                <a:cs typeface="Roboto Medium"/>
                <a:sym typeface="Roboto Medium"/>
              </a:rPr>
              <a:t>Optum Technology</a:t>
            </a:r>
            <a:endParaRPr sz="4800" dirty="0">
              <a:solidFill>
                <a:schemeClr val="lt1"/>
              </a:solidFill>
              <a:latin typeface="Roboto Medium"/>
              <a:ea typeface="Roboto Medium"/>
              <a:cs typeface="Roboto Medium"/>
              <a:sym typeface="Roboto Medium"/>
            </a:endParaRPr>
          </a:p>
        </p:txBody>
      </p:sp>
      <p:pic>
        <p:nvPicPr>
          <p:cNvPr id="3" name="Picture 2">
            <a:extLst>
              <a:ext uri="{FF2B5EF4-FFF2-40B4-BE49-F238E27FC236}">
                <a16:creationId xmlns:a16="http://schemas.microsoft.com/office/drawing/2014/main" id="{EFC7D269-44CB-AC49-8E05-9EDEE496EF22}"/>
              </a:ext>
            </a:extLst>
          </p:cNvPr>
          <p:cNvPicPr>
            <a:picLocks noChangeAspect="1"/>
          </p:cNvPicPr>
          <p:nvPr/>
        </p:nvPicPr>
        <p:blipFill>
          <a:blip r:embed="rId3"/>
          <a:stretch>
            <a:fillRect/>
          </a:stretch>
        </p:blipFill>
        <p:spPr>
          <a:xfrm>
            <a:off x="0" y="0"/>
            <a:ext cx="9144000" cy="1625600"/>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0" name="Google Shape;111;p24">
            <a:extLst>
              <a:ext uri="{FF2B5EF4-FFF2-40B4-BE49-F238E27FC236}">
                <a16:creationId xmlns:a16="http://schemas.microsoft.com/office/drawing/2014/main" id="{90BF659C-B358-5A4E-9383-4CC968271C0A}"/>
              </a:ext>
            </a:extLst>
          </p:cNvPr>
          <p:cNvSpPr/>
          <p:nvPr/>
        </p:nvSpPr>
        <p:spPr>
          <a:xfrm rot="10800000">
            <a:off x="0" y="1719157"/>
            <a:ext cx="9220200" cy="3594583"/>
          </a:xfrm>
          <a:prstGeom prst="rect">
            <a:avLst/>
          </a:prstGeom>
          <a:gradFill>
            <a:gsLst>
              <a:gs pos="0">
                <a:srgbClr val="021524"/>
              </a:gs>
              <a:gs pos="100000">
                <a:srgbClr val="010F1E">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3" name="Picture 2">
            <a:extLst>
              <a:ext uri="{FF2B5EF4-FFF2-40B4-BE49-F238E27FC236}">
                <a16:creationId xmlns:a16="http://schemas.microsoft.com/office/drawing/2014/main" id="{31C11CEE-A792-5842-888F-849078334384}"/>
              </a:ext>
            </a:extLst>
          </p:cNvPr>
          <p:cNvPicPr>
            <a:picLocks noChangeAspect="1"/>
          </p:cNvPicPr>
          <p:nvPr/>
        </p:nvPicPr>
        <p:blipFill>
          <a:blip r:embed="rId3"/>
          <a:stretch>
            <a:fillRect/>
          </a:stretch>
        </p:blipFill>
        <p:spPr>
          <a:xfrm>
            <a:off x="3889713" y="-3295650"/>
            <a:ext cx="4423707" cy="4354451"/>
          </a:xfrm>
          <a:prstGeom prst="roundRect">
            <a:avLst/>
          </a:prstGeom>
          <a:ln>
            <a:solidFill>
              <a:schemeClr val="accent1"/>
            </a:solidFill>
          </a:ln>
        </p:spPr>
      </p:pic>
      <p:sp>
        <p:nvSpPr>
          <p:cNvPr id="12" name="Rounded Rectangle 11">
            <a:extLst>
              <a:ext uri="{FF2B5EF4-FFF2-40B4-BE49-F238E27FC236}">
                <a16:creationId xmlns:a16="http://schemas.microsoft.com/office/drawing/2014/main" id="{5D23E52C-F00C-574E-A3FA-0D8B00E8C1E0}"/>
              </a:ext>
            </a:extLst>
          </p:cNvPr>
          <p:cNvSpPr/>
          <p:nvPr/>
        </p:nvSpPr>
        <p:spPr>
          <a:xfrm>
            <a:off x="959318" y="1343849"/>
            <a:ext cx="1250482" cy="1143000"/>
          </a:xfrm>
          <a:prstGeom prst="roundRect">
            <a:avLst/>
          </a:prstGeom>
          <a:solidFill>
            <a:schemeClr val="tx1">
              <a:lumMod val="85000"/>
              <a:lumOff val="15000"/>
            </a:schemeClr>
          </a:solidFill>
          <a:ln w="63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Google Shape;140;p28">
            <a:extLst>
              <a:ext uri="{FF2B5EF4-FFF2-40B4-BE49-F238E27FC236}">
                <a16:creationId xmlns:a16="http://schemas.microsoft.com/office/drawing/2014/main" id="{D71DE95A-9801-EE45-B0E8-1BA76D8B3625}"/>
              </a:ext>
            </a:extLst>
          </p:cNvPr>
          <p:cNvSpPr txBox="1">
            <a:spLocks/>
          </p:cNvSpPr>
          <p:nvPr/>
        </p:nvSpPr>
        <p:spPr>
          <a:xfrm>
            <a:off x="1073618" y="1504950"/>
            <a:ext cx="4572000" cy="82949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000" dirty="0">
                <a:solidFill>
                  <a:schemeClr val="bg1"/>
                </a:solidFill>
                <a:latin typeface="Roboto Light"/>
                <a:ea typeface="Roboto Light"/>
                <a:cs typeface="Roboto Light"/>
                <a:sym typeface="Roboto Light"/>
              </a:rPr>
              <a:t>Hmm…</a:t>
            </a:r>
          </a:p>
        </p:txBody>
      </p:sp>
      <p:pic>
        <p:nvPicPr>
          <p:cNvPr id="14" name="Picture 13">
            <a:extLst>
              <a:ext uri="{FF2B5EF4-FFF2-40B4-BE49-F238E27FC236}">
                <a16:creationId xmlns:a16="http://schemas.microsoft.com/office/drawing/2014/main" id="{2C69A50E-7F21-D34B-96F6-54117AC30475}"/>
              </a:ext>
            </a:extLst>
          </p:cNvPr>
          <p:cNvPicPr>
            <a:picLocks noChangeAspect="1"/>
          </p:cNvPicPr>
          <p:nvPr/>
        </p:nvPicPr>
        <p:blipFill>
          <a:blip r:embed="rId4"/>
          <a:stretch>
            <a:fillRect/>
          </a:stretch>
        </p:blipFill>
        <p:spPr>
          <a:xfrm>
            <a:off x="216979" y="1343849"/>
            <a:ext cx="525360" cy="525360"/>
          </a:xfrm>
          <a:prstGeom prst="ellipse">
            <a:avLst/>
          </a:prstGeom>
        </p:spPr>
      </p:pic>
      <p:sp>
        <p:nvSpPr>
          <p:cNvPr id="16" name="Rounded Rectangle 15">
            <a:extLst>
              <a:ext uri="{FF2B5EF4-FFF2-40B4-BE49-F238E27FC236}">
                <a16:creationId xmlns:a16="http://schemas.microsoft.com/office/drawing/2014/main" id="{E2EA9EFA-97EC-764A-9566-CF1C4D06A251}"/>
              </a:ext>
            </a:extLst>
          </p:cNvPr>
          <p:cNvSpPr/>
          <p:nvPr/>
        </p:nvSpPr>
        <p:spPr>
          <a:xfrm>
            <a:off x="959318" y="2650190"/>
            <a:ext cx="6508282" cy="1369359"/>
          </a:xfrm>
          <a:prstGeom prst="roundRect">
            <a:avLst/>
          </a:prstGeom>
          <a:solidFill>
            <a:schemeClr val="tx1">
              <a:lumMod val="85000"/>
              <a:lumOff val="15000"/>
            </a:schemeClr>
          </a:solidFill>
          <a:ln w="63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Google Shape;140;p28">
            <a:extLst>
              <a:ext uri="{FF2B5EF4-FFF2-40B4-BE49-F238E27FC236}">
                <a16:creationId xmlns:a16="http://schemas.microsoft.com/office/drawing/2014/main" id="{77C427CC-337A-9945-A744-CB78D3B24187}"/>
              </a:ext>
            </a:extLst>
          </p:cNvPr>
          <p:cNvSpPr txBox="1">
            <a:spLocks/>
          </p:cNvSpPr>
          <p:nvPr/>
        </p:nvSpPr>
        <p:spPr>
          <a:xfrm>
            <a:off x="1077162" y="2932998"/>
            <a:ext cx="5780838" cy="82949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000" dirty="0">
                <a:solidFill>
                  <a:schemeClr val="bg1"/>
                </a:solidFill>
                <a:latin typeface="Roboto Light"/>
                <a:ea typeface="Roboto Light"/>
                <a:cs typeface="Roboto Light"/>
                <a:sym typeface="Roboto Light"/>
              </a:rPr>
              <a:t>Nginx’s </a:t>
            </a:r>
            <a:r>
              <a:rPr lang="en-US" sz="2000" dirty="0" err="1">
                <a:solidFill>
                  <a:schemeClr val="bg1"/>
                </a:solidFill>
                <a:latin typeface="Roboto Light"/>
                <a:ea typeface="Roboto Light"/>
                <a:cs typeface="Roboto Light"/>
                <a:sym typeface="Roboto Light"/>
              </a:rPr>
              <a:t>error_page</a:t>
            </a:r>
            <a:r>
              <a:rPr lang="en-US" sz="2000" dirty="0">
                <a:solidFill>
                  <a:schemeClr val="bg1"/>
                </a:solidFill>
                <a:latin typeface="Roboto Light"/>
                <a:ea typeface="Roboto Light"/>
                <a:cs typeface="Roboto Light"/>
                <a:sym typeface="Roboto Light"/>
              </a:rPr>
              <a:t> does an internal redirect which resets </a:t>
            </a:r>
            <a:r>
              <a:rPr lang="en-US" sz="2000" dirty="0" err="1">
                <a:solidFill>
                  <a:schemeClr val="bg1"/>
                </a:solidFill>
                <a:latin typeface="Roboto Light"/>
                <a:ea typeface="Roboto Light"/>
                <a:cs typeface="Roboto Light"/>
                <a:sym typeface="Roboto Light"/>
              </a:rPr>
              <a:t>ngx.ctx</a:t>
            </a:r>
            <a:r>
              <a:rPr lang="en-US" sz="2000" dirty="0">
                <a:solidFill>
                  <a:schemeClr val="bg1"/>
                </a:solidFill>
                <a:latin typeface="Roboto Light"/>
                <a:ea typeface="Roboto Light"/>
                <a:cs typeface="Roboto Light"/>
                <a:sym typeface="Roboto Light"/>
              </a:rPr>
              <a:t>… thus, no plugin will be run</a:t>
            </a:r>
          </a:p>
        </p:txBody>
      </p:sp>
    </p:spTree>
    <p:extLst>
      <p:ext uri="{BB962C8B-B14F-4D97-AF65-F5344CB8AC3E}">
        <p14:creationId xmlns:p14="http://schemas.microsoft.com/office/powerpoint/2010/main" val="3652568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200"/>
                                  </p:stCondLst>
                                  <p:childTnLst>
                                    <p:set>
                                      <p:cBhvr>
                                        <p:cTn id="6" dur="1" fill="hold">
                                          <p:stCondLst>
                                            <p:cond delay="0"/>
                                          </p:stCondLst>
                                        </p:cTn>
                                        <p:tgtEl>
                                          <p:spTgt spid="14"/>
                                        </p:tgtEl>
                                        <p:attrNameLst>
                                          <p:attrName>style.visibility</p:attrName>
                                        </p:attrNameLst>
                                      </p:cBhvr>
                                      <p:to>
                                        <p:strVal val="visible"/>
                                      </p:to>
                                    </p:set>
                                    <p:anim calcmode="lin" valueType="num">
                                      <p:cBhvr>
                                        <p:cTn id="7" dur="250" fill="hold"/>
                                        <p:tgtEl>
                                          <p:spTgt spid="14"/>
                                        </p:tgtEl>
                                        <p:attrNameLst>
                                          <p:attrName>ppt_w</p:attrName>
                                        </p:attrNameLst>
                                      </p:cBhvr>
                                      <p:tavLst>
                                        <p:tav tm="0">
                                          <p:val>
                                            <p:fltVal val="0"/>
                                          </p:val>
                                        </p:tav>
                                        <p:tav tm="100000">
                                          <p:val>
                                            <p:strVal val="#ppt_w"/>
                                          </p:val>
                                        </p:tav>
                                      </p:tavLst>
                                    </p:anim>
                                    <p:anim calcmode="lin" valueType="num">
                                      <p:cBhvr>
                                        <p:cTn id="8" dur="250" fill="hold"/>
                                        <p:tgtEl>
                                          <p:spTgt spid="14"/>
                                        </p:tgtEl>
                                        <p:attrNameLst>
                                          <p:attrName>ppt_h</p:attrName>
                                        </p:attrNameLst>
                                      </p:cBhvr>
                                      <p:tavLst>
                                        <p:tav tm="0">
                                          <p:val>
                                            <p:fltVal val="0"/>
                                          </p:val>
                                        </p:tav>
                                        <p:tav tm="100000">
                                          <p:val>
                                            <p:strVal val="#ppt_h"/>
                                          </p:val>
                                        </p:tav>
                                      </p:tavLst>
                                    </p:anim>
                                    <p:anim calcmode="lin" valueType="num">
                                      <p:cBhvr>
                                        <p:cTn id="9" dur="250" fill="hold"/>
                                        <p:tgtEl>
                                          <p:spTgt spid="14"/>
                                        </p:tgtEl>
                                        <p:attrNameLst>
                                          <p:attrName>style.rotation</p:attrName>
                                        </p:attrNameLst>
                                      </p:cBhvr>
                                      <p:tavLst>
                                        <p:tav tm="0">
                                          <p:val>
                                            <p:fltVal val="90"/>
                                          </p:val>
                                        </p:tav>
                                        <p:tav tm="100000">
                                          <p:val>
                                            <p:fltVal val="0"/>
                                          </p:val>
                                        </p:tav>
                                      </p:tavLst>
                                    </p:anim>
                                    <p:animEffect transition="in" filter="fade">
                                      <p:cBhvr>
                                        <p:cTn id="10" dur="250"/>
                                        <p:tgtEl>
                                          <p:spTgt spid="1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250"/>
                                        <p:tgtEl>
                                          <p:spTgt spid="1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250"/>
                                        <p:tgtEl>
                                          <p:spTgt spid="12"/>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fade">
                                      <p:cBhvr>
                                        <p:cTn id="21" dur="250"/>
                                        <p:tgtEl>
                                          <p:spTgt spid="1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fade">
                                      <p:cBhvr>
                                        <p:cTn id="24" dur="25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p:bldP spid="16" grpId="0" animBg="1"/>
      <p:bldP spid="17"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0" name="Google Shape;111;p24">
            <a:extLst>
              <a:ext uri="{FF2B5EF4-FFF2-40B4-BE49-F238E27FC236}">
                <a16:creationId xmlns:a16="http://schemas.microsoft.com/office/drawing/2014/main" id="{90BF659C-B358-5A4E-9383-4CC968271C0A}"/>
              </a:ext>
            </a:extLst>
          </p:cNvPr>
          <p:cNvSpPr/>
          <p:nvPr/>
        </p:nvSpPr>
        <p:spPr>
          <a:xfrm rot="10800000">
            <a:off x="0" y="1556035"/>
            <a:ext cx="9220200" cy="3594583"/>
          </a:xfrm>
          <a:prstGeom prst="rect">
            <a:avLst/>
          </a:prstGeom>
          <a:gradFill>
            <a:gsLst>
              <a:gs pos="0">
                <a:srgbClr val="021524"/>
              </a:gs>
              <a:gs pos="100000">
                <a:srgbClr val="010F1E">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3" name="Picture 2">
            <a:extLst>
              <a:ext uri="{FF2B5EF4-FFF2-40B4-BE49-F238E27FC236}">
                <a16:creationId xmlns:a16="http://schemas.microsoft.com/office/drawing/2014/main" id="{31C11CEE-A792-5842-888F-849078334384}"/>
              </a:ext>
            </a:extLst>
          </p:cNvPr>
          <p:cNvPicPr>
            <a:picLocks noChangeAspect="1"/>
          </p:cNvPicPr>
          <p:nvPr/>
        </p:nvPicPr>
        <p:blipFill>
          <a:blip r:embed="rId3"/>
          <a:stretch>
            <a:fillRect/>
          </a:stretch>
        </p:blipFill>
        <p:spPr>
          <a:xfrm>
            <a:off x="3889713" y="-3295650"/>
            <a:ext cx="4423707" cy="4354451"/>
          </a:xfrm>
          <a:prstGeom prst="roundRect">
            <a:avLst/>
          </a:prstGeom>
          <a:ln>
            <a:solidFill>
              <a:schemeClr val="accent1"/>
            </a:solidFill>
          </a:ln>
        </p:spPr>
      </p:pic>
      <p:sp>
        <p:nvSpPr>
          <p:cNvPr id="12" name="Rounded Rectangle 11">
            <a:extLst>
              <a:ext uri="{FF2B5EF4-FFF2-40B4-BE49-F238E27FC236}">
                <a16:creationId xmlns:a16="http://schemas.microsoft.com/office/drawing/2014/main" id="{5D23E52C-F00C-574E-A3FA-0D8B00E8C1E0}"/>
              </a:ext>
            </a:extLst>
          </p:cNvPr>
          <p:cNvSpPr/>
          <p:nvPr/>
        </p:nvSpPr>
        <p:spPr>
          <a:xfrm>
            <a:off x="959318" y="1343849"/>
            <a:ext cx="1250482" cy="1143000"/>
          </a:xfrm>
          <a:prstGeom prst="roundRect">
            <a:avLst/>
          </a:prstGeom>
          <a:solidFill>
            <a:schemeClr val="tx1">
              <a:lumMod val="85000"/>
              <a:lumOff val="15000"/>
            </a:schemeClr>
          </a:solidFill>
          <a:ln w="63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Google Shape;140;p28">
            <a:extLst>
              <a:ext uri="{FF2B5EF4-FFF2-40B4-BE49-F238E27FC236}">
                <a16:creationId xmlns:a16="http://schemas.microsoft.com/office/drawing/2014/main" id="{D71DE95A-9801-EE45-B0E8-1BA76D8B3625}"/>
              </a:ext>
            </a:extLst>
          </p:cNvPr>
          <p:cNvSpPr txBox="1">
            <a:spLocks/>
          </p:cNvSpPr>
          <p:nvPr/>
        </p:nvSpPr>
        <p:spPr>
          <a:xfrm>
            <a:off x="1073618" y="1504950"/>
            <a:ext cx="4572000" cy="82949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000" dirty="0">
                <a:solidFill>
                  <a:schemeClr val="bg1"/>
                </a:solidFill>
                <a:latin typeface="Roboto Light"/>
                <a:ea typeface="Roboto Light"/>
                <a:cs typeface="Roboto Light"/>
                <a:sym typeface="Roboto Light"/>
              </a:rPr>
              <a:t>Hmm…</a:t>
            </a:r>
          </a:p>
        </p:txBody>
      </p:sp>
      <p:pic>
        <p:nvPicPr>
          <p:cNvPr id="14" name="Picture 13">
            <a:extLst>
              <a:ext uri="{FF2B5EF4-FFF2-40B4-BE49-F238E27FC236}">
                <a16:creationId xmlns:a16="http://schemas.microsoft.com/office/drawing/2014/main" id="{2C69A50E-7F21-D34B-96F6-54117AC30475}"/>
              </a:ext>
            </a:extLst>
          </p:cNvPr>
          <p:cNvPicPr>
            <a:picLocks noChangeAspect="1"/>
          </p:cNvPicPr>
          <p:nvPr/>
        </p:nvPicPr>
        <p:blipFill>
          <a:blip r:embed="rId4"/>
          <a:stretch>
            <a:fillRect/>
          </a:stretch>
        </p:blipFill>
        <p:spPr>
          <a:xfrm>
            <a:off x="216979" y="1343849"/>
            <a:ext cx="525360" cy="525360"/>
          </a:xfrm>
          <a:prstGeom prst="ellipse">
            <a:avLst/>
          </a:prstGeom>
          <a:ln>
            <a:solidFill>
              <a:srgbClr val="00B0F0"/>
            </a:solidFill>
          </a:ln>
        </p:spPr>
      </p:pic>
      <p:sp>
        <p:nvSpPr>
          <p:cNvPr id="16" name="Rounded Rectangle 15">
            <a:extLst>
              <a:ext uri="{FF2B5EF4-FFF2-40B4-BE49-F238E27FC236}">
                <a16:creationId xmlns:a16="http://schemas.microsoft.com/office/drawing/2014/main" id="{E2EA9EFA-97EC-764A-9566-CF1C4D06A251}"/>
              </a:ext>
            </a:extLst>
          </p:cNvPr>
          <p:cNvSpPr/>
          <p:nvPr/>
        </p:nvSpPr>
        <p:spPr>
          <a:xfrm>
            <a:off x="959318" y="2650190"/>
            <a:ext cx="6508282" cy="1369359"/>
          </a:xfrm>
          <a:prstGeom prst="roundRect">
            <a:avLst/>
          </a:prstGeom>
          <a:solidFill>
            <a:schemeClr val="tx1">
              <a:lumMod val="85000"/>
              <a:lumOff val="15000"/>
            </a:schemeClr>
          </a:solidFill>
          <a:ln w="63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Google Shape;140;p28">
            <a:extLst>
              <a:ext uri="{FF2B5EF4-FFF2-40B4-BE49-F238E27FC236}">
                <a16:creationId xmlns:a16="http://schemas.microsoft.com/office/drawing/2014/main" id="{77C427CC-337A-9945-A744-CB78D3B24187}"/>
              </a:ext>
            </a:extLst>
          </p:cNvPr>
          <p:cNvSpPr txBox="1">
            <a:spLocks/>
          </p:cNvSpPr>
          <p:nvPr/>
        </p:nvSpPr>
        <p:spPr>
          <a:xfrm>
            <a:off x="1077162" y="2932998"/>
            <a:ext cx="5780838" cy="82949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000" dirty="0">
                <a:solidFill>
                  <a:schemeClr val="bg1"/>
                </a:solidFill>
                <a:latin typeface="Roboto Light"/>
                <a:ea typeface="Roboto Light"/>
                <a:cs typeface="Roboto Light"/>
                <a:sym typeface="Roboto Light"/>
              </a:rPr>
              <a:t>Nginx’s </a:t>
            </a:r>
            <a:r>
              <a:rPr lang="en-US" sz="2000" dirty="0" err="1">
                <a:solidFill>
                  <a:schemeClr val="bg1"/>
                </a:solidFill>
                <a:latin typeface="Roboto Light"/>
                <a:ea typeface="Roboto Light"/>
                <a:cs typeface="Roboto Light"/>
                <a:sym typeface="Roboto Light"/>
              </a:rPr>
              <a:t>error_page</a:t>
            </a:r>
            <a:r>
              <a:rPr lang="en-US" sz="2000" dirty="0">
                <a:solidFill>
                  <a:schemeClr val="bg1"/>
                </a:solidFill>
                <a:latin typeface="Roboto Light"/>
                <a:ea typeface="Roboto Light"/>
                <a:cs typeface="Roboto Light"/>
                <a:sym typeface="Roboto Light"/>
              </a:rPr>
              <a:t> does an internal redirect which resets </a:t>
            </a:r>
            <a:r>
              <a:rPr lang="en-US" sz="2000" dirty="0" err="1">
                <a:solidFill>
                  <a:schemeClr val="bg1"/>
                </a:solidFill>
                <a:latin typeface="Roboto Light"/>
                <a:ea typeface="Roboto Light"/>
                <a:cs typeface="Roboto Light"/>
                <a:sym typeface="Roboto Light"/>
              </a:rPr>
              <a:t>ngx.ctx</a:t>
            </a:r>
            <a:r>
              <a:rPr lang="en-US" sz="2000" dirty="0">
                <a:solidFill>
                  <a:schemeClr val="bg1"/>
                </a:solidFill>
                <a:latin typeface="Roboto Light"/>
                <a:ea typeface="Roboto Light"/>
                <a:cs typeface="Roboto Light"/>
                <a:sym typeface="Roboto Light"/>
              </a:rPr>
              <a:t>… thus, no plugin will be run</a:t>
            </a:r>
          </a:p>
        </p:txBody>
      </p:sp>
      <p:sp>
        <p:nvSpPr>
          <p:cNvPr id="18" name="Rounded Rectangle 17">
            <a:extLst>
              <a:ext uri="{FF2B5EF4-FFF2-40B4-BE49-F238E27FC236}">
                <a16:creationId xmlns:a16="http://schemas.microsoft.com/office/drawing/2014/main" id="{9D2B1DAB-0342-5042-B017-FCD800000662}"/>
              </a:ext>
            </a:extLst>
          </p:cNvPr>
          <p:cNvSpPr/>
          <p:nvPr/>
        </p:nvSpPr>
        <p:spPr>
          <a:xfrm>
            <a:off x="6096000" y="4305620"/>
            <a:ext cx="2045114" cy="1074840"/>
          </a:xfrm>
          <a:prstGeom prst="roundRect">
            <a:avLst/>
          </a:prstGeom>
          <a:solidFill>
            <a:schemeClr val="accent4">
              <a:lumMod val="50000"/>
            </a:schemeClr>
          </a:solid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Google Shape;140;p28">
            <a:extLst>
              <a:ext uri="{FF2B5EF4-FFF2-40B4-BE49-F238E27FC236}">
                <a16:creationId xmlns:a16="http://schemas.microsoft.com/office/drawing/2014/main" id="{82EC92DA-F992-984E-8C41-AD7C69AF861F}"/>
              </a:ext>
            </a:extLst>
          </p:cNvPr>
          <p:cNvSpPr txBox="1">
            <a:spLocks/>
          </p:cNvSpPr>
          <p:nvPr/>
        </p:nvSpPr>
        <p:spPr>
          <a:xfrm>
            <a:off x="6242638" y="4372340"/>
            <a:ext cx="1859280" cy="94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00" dirty="0">
                <a:solidFill>
                  <a:srgbClr val="FFFFFF"/>
                </a:solidFill>
                <a:latin typeface="Roboto Light"/>
                <a:ea typeface="Roboto Light"/>
                <a:cs typeface="Roboto Light"/>
                <a:sym typeface="Roboto Light"/>
              </a:rPr>
              <a:t>We’ll take a look</a:t>
            </a:r>
          </a:p>
        </p:txBody>
      </p:sp>
      <p:pic>
        <p:nvPicPr>
          <p:cNvPr id="25" name="Picture 24">
            <a:extLst>
              <a:ext uri="{FF2B5EF4-FFF2-40B4-BE49-F238E27FC236}">
                <a16:creationId xmlns:a16="http://schemas.microsoft.com/office/drawing/2014/main" id="{C29B79D5-F172-204D-B31F-14B2BA36E1F8}"/>
              </a:ext>
            </a:extLst>
          </p:cNvPr>
          <p:cNvPicPr>
            <a:picLocks noChangeAspect="1"/>
          </p:cNvPicPr>
          <p:nvPr/>
        </p:nvPicPr>
        <p:blipFill>
          <a:blip r:embed="rId5"/>
          <a:stretch>
            <a:fillRect/>
          </a:stretch>
        </p:blipFill>
        <p:spPr>
          <a:xfrm>
            <a:off x="8312564" y="4305620"/>
            <a:ext cx="530352" cy="530352"/>
          </a:xfrm>
          <a:prstGeom prst="ellipse">
            <a:avLst/>
          </a:prstGeom>
          <a:ln>
            <a:noFill/>
          </a:ln>
        </p:spPr>
      </p:pic>
    </p:spTree>
    <p:extLst>
      <p:ext uri="{BB962C8B-B14F-4D97-AF65-F5344CB8AC3E}">
        <p14:creationId xmlns:p14="http://schemas.microsoft.com/office/powerpoint/2010/main" val="42740275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25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250"/>
                                        <p:tgtEl>
                                          <p:spTgt spid="18"/>
                                        </p:tgtEl>
                                      </p:cBhvr>
                                    </p:animEffect>
                                  </p:childTnLst>
                                </p:cTn>
                              </p:par>
                              <p:par>
                                <p:cTn id="11" presetID="31" presetClass="entr" presetSubtype="0" fill="hold" nodeType="withEffect">
                                  <p:stCondLst>
                                    <p:cond delay="0"/>
                                  </p:stCondLst>
                                  <p:childTnLst>
                                    <p:set>
                                      <p:cBhvr>
                                        <p:cTn id="12" dur="1" fill="hold">
                                          <p:stCondLst>
                                            <p:cond delay="0"/>
                                          </p:stCondLst>
                                        </p:cTn>
                                        <p:tgtEl>
                                          <p:spTgt spid="25"/>
                                        </p:tgtEl>
                                        <p:attrNameLst>
                                          <p:attrName>style.visibility</p:attrName>
                                        </p:attrNameLst>
                                      </p:cBhvr>
                                      <p:to>
                                        <p:strVal val="visible"/>
                                      </p:to>
                                    </p:set>
                                    <p:anim calcmode="lin" valueType="num">
                                      <p:cBhvr>
                                        <p:cTn id="13" dur="250" fill="hold"/>
                                        <p:tgtEl>
                                          <p:spTgt spid="25"/>
                                        </p:tgtEl>
                                        <p:attrNameLst>
                                          <p:attrName>ppt_w</p:attrName>
                                        </p:attrNameLst>
                                      </p:cBhvr>
                                      <p:tavLst>
                                        <p:tav tm="0">
                                          <p:val>
                                            <p:fltVal val="0"/>
                                          </p:val>
                                        </p:tav>
                                        <p:tav tm="100000">
                                          <p:val>
                                            <p:strVal val="#ppt_w"/>
                                          </p:val>
                                        </p:tav>
                                      </p:tavLst>
                                    </p:anim>
                                    <p:anim calcmode="lin" valueType="num">
                                      <p:cBhvr>
                                        <p:cTn id="14" dur="250" fill="hold"/>
                                        <p:tgtEl>
                                          <p:spTgt spid="25"/>
                                        </p:tgtEl>
                                        <p:attrNameLst>
                                          <p:attrName>ppt_h</p:attrName>
                                        </p:attrNameLst>
                                      </p:cBhvr>
                                      <p:tavLst>
                                        <p:tav tm="0">
                                          <p:val>
                                            <p:fltVal val="0"/>
                                          </p:val>
                                        </p:tav>
                                        <p:tav tm="100000">
                                          <p:val>
                                            <p:strVal val="#ppt_h"/>
                                          </p:val>
                                        </p:tav>
                                      </p:tavLst>
                                    </p:anim>
                                    <p:anim calcmode="lin" valueType="num">
                                      <p:cBhvr>
                                        <p:cTn id="15" dur="250" fill="hold"/>
                                        <p:tgtEl>
                                          <p:spTgt spid="25"/>
                                        </p:tgtEl>
                                        <p:attrNameLst>
                                          <p:attrName>style.rotation</p:attrName>
                                        </p:attrNameLst>
                                      </p:cBhvr>
                                      <p:tavLst>
                                        <p:tav tm="0">
                                          <p:val>
                                            <p:fltVal val="90"/>
                                          </p:val>
                                        </p:tav>
                                        <p:tav tm="100000">
                                          <p:val>
                                            <p:fltVal val="0"/>
                                          </p:val>
                                        </p:tav>
                                      </p:tavLst>
                                    </p:anim>
                                    <p:animEffect transition="in" filter="fade">
                                      <p:cBhvr>
                                        <p:cTn id="16" dur="250"/>
                                        <p:tgtEl>
                                          <p:spTgt spid="25"/>
                                        </p:tgtEl>
                                      </p:cBhvr>
                                    </p:animEffect>
                                  </p:childTnLst>
                                </p:cTn>
                              </p:par>
                              <p:par>
                                <p:cTn id="17" presetID="0" presetClass="path" presetSubtype="0" accel="50000" decel="50000" fill="hold" nodeType="withEffect">
                                  <p:stCondLst>
                                    <p:cond delay="0"/>
                                  </p:stCondLst>
                                  <p:childTnLst>
                                    <p:animMotion origin="layout" path="M 0 0 L 0 -0.07778 " pathEditMode="relative" ptsTypes="AA">
                                      <p:cBhvr>
                                        <p:cTn id="18" dur="250" fill="hold"/>
                                        <p:tgtEl>
                                          <p:spTgt spid="3"/>
                                        </p:tgtEl>
                                        <p:attrNameLst>
                                          <p:attrName>ppt_x</p:attrName>
                                          <p:attrName>ppt_y</p:attrName>
                                        </p:attrNameLst>
                                      </p:cBhvr>
                                    </p:animMotion>
                                  </p:childTnLst>
                                </p:cTn>
                              </p:par>
                              <p:par>
                                <p:cTn id="19" presetID="0" presetClass="path" presetSubtype="0" accel="50000" decel="50000" fill="hold" grpId="0" nodeType="withEffect">
                                  <p:stCondLst>
                                    <p:cond delay="0"/>
                                  </p:stCondLst>
                                  <p:childTnLst>
                                    <p:animMotion origin="layout" path="M 0 0 L 0 -0.07778 " pathEditMode="relative" ptsTypes="AA">
                                      <p:cBhvr>
                                        <p:cTn id="20" dur="250" fill="hold"/>
                                        <p:tgtEl>
                                          <p:spTgt spid="12"/>
                                        </p:tgtEl>
                                        <p:attrNameLst>
                                          <p:attrName>ppt_x</p:attrName>
                                          <p:attrName>ppt_y</p:attrName>
                                        </p:attrNameLst>
                                      </p:cBhvr>
                                    </p:animMotion>
                                  </p:childTnLst>
                                </p:cTn>
                              </p:par>
                              <p:par>
                                <p:cTn id="21" presetID="0" presetClass="path" presetSubtype="0" accel="50000" decel="50000" fill="hold" grpId="0" nodeType="withEffect">
                                  <p:stCondLst>
                                    <p:cond delay="0"/>
                                  </p:stCondLst>
                                  <p:childTnLst>
                                    <p:animMotion origin="layout" path="M 0 0 L 0 -0.07778 " pathEditMode="relative" ptsTypes="AA">
                                      <p:cBhvr>
                                        <p:cTn id="22" dur="250" fill="hold"/>
                                        <p:tgtEl>
                                          <p:spTgt spid="13"/>
                                        </p:tgtEl>
                                        <p:attrNameLst>
                                          <p:attrName>ppt_x</p:attrName>
                                          <p:attrName>ppt_y</p:attrName>
                                        </p:attrNameLst>
                                      </p:cBhvr>
                                    </p:animMotion>
                                  </p:childTnLst>
                                </p:cTn>
                              </p:par>
                              <p:par>
                                <p:cTn id="23" presetID="0" presetClass="path" presetSubtype="0" accel="50000" decel="50000" fill="hold" nodeType="withEffect">
                                  <p:stCondLst>
                                    <p:cond delay="0"/>
                                  </p:stCondLst>
                                  <p:childTnLst>
                                    <p:animMotion origin="layout" path="M 0 0 L 0 -0.07778 " pathEditMode="relative" ptsTypes="AA">
                                      <p:cBhvr>
                                        <p:cTn id="24" dur="250" fill="hold"/>
                                        <p:tgtEl>
                                          <p:spTgt spid="14"/>
                                        </p:tgtEl>
                                        <p:attrNameLst>
                                          <p:attrName>ppt_x</p:attrName>
                                          <p:attrName>ppt_y</p:attrName>
                                        </p:attrNameLst>
                                      </p:cBhvr>
                                    </p:animMotion>
                                  </p:childTnLst>
                                </p:cTn>
                              </p:par>
                              <p:par>
                                <p:cTn id="25" presetID="0" presetClass="path" presetSubtype="0" accel="50000" decel="50000" fill="hold" grpId="0" nodeType="withEffect">
                                  <p:stCondLst>
                                    <p:cond delay="0"/>
                                  </p:stCondLst>
                                  <p:childTnLst>
                                    <p:animMotion origin="layout" path="M 0 0 L 0 -0.07778 " pathEditMode="relative" ptsTypes="AA">
                                      <p:cBhvr>
                                        <p:cTn id="26" dur="250" fill="hold"/>
                                        <p:tgtEl>
                                          <p:spTgt spid="16"/>
                                        </p:tgtEl>
                                        <p:attrNameLst>
                                          <p:attrName>ppt_x</p:attrName>
                                          <p:attrName>ppt_y</p:attrName>
                                        </p:attrNameLst>
                                      </p:cBhvr>
                                    </p:animMotion>
                                  </p:childTnLst>
                                </p:cTn>
                              </p:par>
                              <p:par>
                                <p:cTn id="27" presetID="0" presetClass="path" presetSubtype="0" accel="50000" decel="50000" fill="hold" grpId="0" nodeType="withEffect">
                                  <p:stCondLst>
                                    <p:cond delay="0"/>
                                  </p:stCondLst>
                                  <p:childTnLst>
                                    <p:animMotion origin="layout" path="M 0 0 L 0 -0.07778 " pathEditMode="relative" ptsTypes="AA">
                                      <p:cBhvr>
                                        <p:cTn id="28" dur="250" fill="hold"/>
                                        <p:tgtEl>
                                          <p:spTgt spid="17"/>
                                        </p:tgtEl>
                                        <p:attrNameLst>
                                          <p:attrName>ppt_x</p:attrName>
                                          <p:attrName>ppt_y</p:attrName>
                                        </p:attrNameLst>
                                      </p:cBhvr>
                                    </p:animMotion>
                                  </p:childTnLst>
                                </p:cTn>
                              </p:par>
                              <p:par>
                                <p:cTn id="29" presetID="0" presetClass="path" presetSubtype="0" accel="50000" decel="50000" fill="hold" grpId="1" nodeType="withEffect">
                                  <p:stCondLst>
                                    <p:cond delay="0"/>
                                  </p:stCondLst>
                                  <p:childTnLst>
                                    <p:animMotion origin="layout" path="M 0 0 L 0 -0.07778 " pathEditMode="relative" ptsTypes="AA">
                                      <p:cBhvr>
                                        <p:cTn id="30" dur="250" fill="hold"/>
                                        <p:tgtEl>
                                          <p:spTgt spid="18"/>
                                        </p:tgtEl>
                                        <p:attrNameLst>
                                          <p:attrName>ppt_x</p:attrName>
                                          <p:attrName>ppt_y</p:attrName>
                                        </p:attrNameLst>
                                      </p:cBhvr>
                                    </p:animMotion>
                                  </p:childTnLst>
                                </p:cTn>
                              </p:par>
                              <p:par>
                                <p:cTn id="31" presetID="0" presetClass="path" presetSubtype="0" accel="50000" decel="50000" fill="hold" grpId="1" nodeType="withEffect">
                                  <p:stCondLst>
                                    <p:cond delay="0"/>
                                  </p:stCondLst>
                                  <p:childTnLst>
                                    <p:animMotion origin="layout" path="M 0 0 L 0 -0.07778 " pathEditMode="relative" ptsTypes="AA">
                                      <p:cBhvr>
                                        <p:cTn id="32" dur="250" fill="hold"/>
                                        <p:tgtEl>
                                          <p:spTgt spid="19"/>
                                        </p:tgtEl>
                                        <p:attrNameLst>
                                          <p:attrName>ppt_x</p:attrName>
                                          <p:attrName>ppt_y</p:attrName>
                                        </p:attrNameLst>
                                      </p:cBhvr>
                                    </p:animMotion>
                                  </p:childTnLst>
                                </p:cTn>
                              </p:par>
                              <p:par>
                                <p:cTn id="33" presetID="0" presetClass="path" presetSubtype="0" accel="50000" decel="50000" fill="hold" nodeType="withEffect">
                                  <p:stCondLst>
                                    <p:cond delay="0"/>
                                  </p:stCondLst>
                                  <p:childTnLst>
                                    <p:animMotion origin="layout" path="M 0 0 L 0 -0.07778 " pathEditMode="relative" ptsTypes="AA">
                                      <p:cBhvr>
                                        <p:cTn id="34" dur="250" fill="hold"/>
                                        <p:tgtEl>
                                          <p:spTgt spid="25"/>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p:bldP spid="16" grpId="0" animBg="1"/>
      <p:bldP spid="17" grpId="0"/>
      <p:bldP spid="18" grpId="0" animBg="1"/>
      <p:bldP spid="18" grpId="1" animBg="1"/>
      <p:bldP spid="19" grpId="0"/>
      <p:bldP spid="19" grpId="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A25DE8B-26C7-A847-A129-2F47DA1E5608}"/>
              </a:ext>
            </a:extLst>
          </p:cNvPr>
          <p:cNvPicPr>
            <a:picLocks noChangeAspect="1"/>
          </p:cNvPicPr>
          <p:nvPr/>
        </p:nvPicPr>
        <p:blipFill>
          <a:blip r:embed="rId3"/>
          <a:stretch>
            <a:fillRect/>
          </a:stretch>
        </p:blipFill>
        <p:spPr>
          <a:xfrm>
            <a:off x="457200" y="438150"/>
            <a:ext cx="8199640" cy="4114800"/>
          </a:xfrm>
          <a:prstGeom prst="rect">
            <a:avLst/>
          </a:prstGeom>
          <a:ln>
            <a:solidFill>
              <a:srgbClr val="0070C0"/>
            </a:solidFill>
          </a:ln>
        </p:spPr>
      </p:pic>
    </p:spTree>
    <p:extLst>
      <p:ext uri="{BB962C8B-B14F-4D97-AF65-F5344CB8AC3E}">
        <p14:creationId xmlns:p14="http://schemas.microsoft.com/office/powerpoint/2010/main" val="323242719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0" name="Google Shape;111;p24">
            <a:extLst>
              <a:ext uri="{FF2B5EF4-FFF2-40B4-BE49-F238E27FC236}">
                <a16:creationId xmlns:a16="http://schemas.microsoft.com/office/drawing/2014/main" id="{90BF659C-B358-5A4E-9383-4CC968271C0A}"/>
              </a:ext>
            </a:extLst>
          </p:cNvPr>
          <p:cNvSpPr/>
          <p:nvPr/>
        </p:nvSpPr>
        <p:spPr>
          <a:xfrm rot="10800000">
            <a:off x="-47625" y="1548917"/>
            <a:ext cx="9220200" cy="3594583"/>
          </a:xfrm>
          <a:prstGeom prst="rect">
            <a:avLst/>
          </a:prstGeom>
          <a:gradFill>
            <a:gsLst>
              <a:gs pos="0">
                <a:srgbClr val="021524"/>
              </a:gs>
              <a:gs pos="100000">
                <a:srgbClr val="010F1E">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3" name="Picture 2">
            <a:extLst>
              <a:ext uri="{FF2B5EF4-FFF2-40B4-BE49-F238E27FC236}">
                <a16:creationId xmlns:a16="http://schemas.microsoft.com/office/drawing/2014/main" id="{31C11CEE-A792-5842-888F-849078334384}"/>
              </a:ext>
            </a:extLst>
          </p:cNvPr>
          <p:cNvPicPr>
            <a:picLocks noChangeAspect="1"/>
          </p:cNvPicPr>
          <p:nvPr/>
        </p:nvPicPr>
        <p:blipFill>
          <a:blip r:embed="rId3"/>
          <a:stretch>
            <a:fillRect/>
          </a:stretch>
        </p:blipFill>
        <p:spPr>
          <a:xfrm>
            <a:off x="3895475" y="-3782264"/>
            <a:ext cx="4423707" cy="4354451"/>
          </a:xfrm>
          <a:prstGeom prst="roundRect">
            <a:avLst/>
          </a:prstGeom>
          <a:ln>
            <a:solidFill>
              <a:schemeClr val="accent1"/>
            </a:solidFill>
          </a:ln>
        </p:spPr>
      </p:pic>
      <p:sp>
        <p:nvSpPr>
          <p:cNvPr id="12" name="Rounded Rectangle 11">
            <a:extLst>
              <a:ext uri="{FF2B5EF4-FFF2-40B4-BE49-F238E27FC236}">
                <a16:creationId xmlns:a16="http://schemas.microsoft.com/office/drawing/2014/main" id="{5D23E52C-F00C-574E-A3FA-0D8B00E8C1E0}"/>
              </a:ext>
            </a:extLst>
          </p:cNvPr>
          <p:cNvSpPr/>
          <p:nvPr/>
        </p:nvSpPr>
        <p:spPr>
          <a:xfrm>
            <a:off x="965080" y="857235"/>
            <a:ext cx="1250482" cy="1143000"/>
          </a:xfrm>
          <a:prstGeom prst="roundRect">
            <a:avLst/>
          </a:prstGeom>
          <a:solidFill>
            <a:schemeClr val="tx1">
              <a:lumMod val="85000"/>
              <a:lumOff val="15000"/>
            </a:schemeClr>
          </a:solidFill>
          <a:ln w="63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Google Shape;140;p28">
            <a:extLst>
              <a:ext uri="{FF2B5EF4-FFF2-40B4-BE49-F238E27FC236}">
                <a16:creationId xmlns:a16="http://schemas.microsoft.com/office/drawing/2014/main" id="{D71DE95A-9801-EE45-B0E8-1BA76D8B3625}"/>
              </a:ext>
            </a:extLst>
          </p:cNvPr>
          <p:cNvSpPr txBox="1">
            <a:spLocks/>
          </p:cNvSpPr>
          <p:nvPr/>
        </p:nvSpPr>
        <p:spPr>
          <a:xfrm>
            <a:off x="1079380" y="1018336"/>
            <a:ext cx="4572000" cy="82949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000" dirty="0">
                <a:solidFill>
                  <a:schemeClr val="bg1"/>
                </a:solidFill>
                <a:latin typeface="Roboto Light"/>
                <a:ea typeface="Roboto Light"/>
                <a:cs typeface="Roboto Light"/>
                <a:sym typeface="Roboto Light"/>
              </a:rPr>
              <a:t>Hmm…</a:t>
            </a:r>
          </a:p>
        </p:txBody>
      </p:sp>
      <p:pic>
        <p:nvPicPr>
          <p:cNvPr id="14" name="Picture 13">
            <a:extLst>
              <a:ext uri="{FF2B5EF4-FFF2-40B4-BE49-F238E27FC236}">
                <a16:creationId xmlns:a16="http://schemas.microsoft.com/office/drawing/2014/main" id="{2C69A50E-7F21-D34B-96F6-54117AC30475}"/>
              </a:ext>
            </a:extLst>
          </p:cNvPr>
          <p:cNvPicPr>
            <a:picLocks noChangeAspect="1"/>
          </p:cNvPicPr>
          <p:nvPr/>
        </p:nvPicPr>
        <p:blipFill>
          <a:blip r:embed="rId4"/>
          <a:stretch>
            <a:fillRect/>
          </a:stretch>
        </p:blipFill>
        <p:spPr>
          <a:xfrm>
            <a:off x="222741" y="857235"/>
            <a:ext cx="525360" cy="525360"/>
          </a:xfrm>
          <a:prstGeom prst="ellipse">
            <a:avLst/>
          </a:prstGeom>
          <a:ln>
            <a:solidFill>
              <a:srgbClr val="00B0F0"/>
            </a:solidFill>
          </a:ln>
        </p:spPr>
      </p:pic>
      <p:sp>
        <p:nvSpPr>
          <p:cNvPr id="16" name="Rounded Rectangle 15">
            <a:extLst>
              <a:ext uri="{FF2B5EF4-FFF2-40B4-BE49-F238E27FC236}">
                <a16:creationId xmlns:a16="http://schemas.microsoft.com/office/drawing/2014/main" id="{E2EA9EFA-97EC-764A-9566-CF1C4D06A251}"/>
              </a:ext>
            </a:extLst>
          </p:cNvPr>
          <p:cNvSpPr/>
          <p:nvPr/>
        </p:nvSpPr>
        <p:spPr>
          <a:xfrm>
            <a:off x="965080" y="2163576"/>
            <a:ext cx="6508282" cy="1369359"/>
          </a:xfrm>
          <a:prstGeom prst="roundRect">
            <a:avLst/>
          </a:prstGeom>
          <a:solidFill>
            <a:schemeClr val="tx1">
              <a:lumMod val="85000"/>
              <a:lumOff val="15000"/>
            </a:schemeClr>
          </a:solidFill>
          <a:ln w="63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Google Shape;140;p28">
            <a:extLst>
              <a:ext uri="{FF2B5EF4-FFF2-40B4-BE49-F238E27FC236}">
                <a16:creationId xmlns:a16="http://schemas.microsoft.com/office/drawing/2014/main" id="{77C427CC-337A-9945-A744-CB78D3B24187}"/>
              </a:ext>
            </a:extLst>
          </p:cNvPr>
          <p:cNvSpPr txBox="1">
            <a:spLocks/>
          </p:cNvSpPr>
          <p:nvPr/>
        </p:nvSpPr>
        <p:spPr>
          <a:xfrm>
            <a:off x="1082924" y="2446384"/>
            <a:ext cx="5780838" cy="82949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000" dirty="0">
                <a:solidFill>
                  <a:schemeClr val="bg1"/>
                </a:solidFill>
                <a:latin typeface="Roboto Light"/>
                <a:ea typeface="Roboto Light"/>
                <a:cs typeface="Roboto Light"/>
                <a:sym typeface="Roboto Light"/>
              </a:rPr>
              <a:t>Nginx’s </a:t>
            </a:r>
            <a:r>
              <a:rPr lang="en-US" sz="2000" dirty="0" err="1">
                <a:solidFill>
                  <a:schemeClr val="bg1"/>
                </a:solidFill>
                <a:latin typeface="Roboto Light"/>
                <a:ea typeface="Roboto Light"/>
                <a:cs typeface="Roboto Light"/>
                <a:sym typeface="Roboto Light"/>
              </a:rPr>
              <a:t>error_page</a:t>
            </a:r>
            <a:r>
              <a:rPr lang="en-US" sz="2000" dirty="0">
                <a:solidFill>
                  <a:schemeClr val="bg1"/>
                </a:solidFill>
                <a:latin typeface="Roboto Light"/>
                <a:ea typeface="Roboto Light"/>
                <a:cs typeface="Roboto Light"/>
                <a:sym typeface="Roboto Light"/>
              </a:rPr>
              <a:t> does an internal redirect which resets </a:t>
            </a:r>
            <a:r>
              <a:rPr lang="en-US" sz="2000" dirty="0" err="1">
                <a:solidFill>
                  <a:schemeClr val="bg1"/>
                </a:solidFill>
                <a:latin typeface="Roboto Light"/>
                <a:ea typeface="Roboto Light"/>
                <a:cs typeface="Roboto Light"/>
                <a:sym typeface="Roboto Light"/>
              </a:rPr>
              <a:t>ngx.ctx</a:t>
            </a:r>
            <a:r>
              <a:rPr lang="en-US" sz="2000" dirty="0">
                <a:solidFill>
                  <a:schemeClr val="bg1"/>
                </a:solidFill>
                <a:latin typeface="Roboto Light"/>
                <a:ea typeface="Roboto Light"/>
                <a:cs typeface="Roboto Light"/>
                <a:sym typeface="Roboto Light"/>
              </a:rPr>
              <a:t>… thus, no plugin will be run</a:t>
            </a:r>
          </a:p>
        </p:txBody>
      </p:sp>
      <p:sp>
        <p:nvSpPr>
          <p:cNvPr id="18" name="Rounded Rectangle 17">
            <a:extLst>
              <a:ext uri="{FF2B5EF4-FFF2-40B4-BE49-F238E27FC236}">
                <a16:creationId xmlns:a16="http://schemas.microsoft.com/office/drawing/2014/main" id="{9D2B1DAB-0342-5042-B017-FCD800000662}"/>
              </a:ext>
            </a:extLst>
          </p:cNvPr>
          <p:cNvSpPr/>
          <p:nvPr/>
        </p:nvSpPr>
        <p:spPr>
          <a:xfrm>
            <a:off x="6101762" y="3819006"/>
            <a:ext cx="2045114" cy="1074840"/>
          </a:xfrm>
          <a:prstGeom prst="roundRect">
            <a:avLst/>
          </a:prstGeom>
          <a:solidFill>
            <a:schemeClr val="accent4">
              <a:lumMod val="50000"/>
            </a:schemeClr>
          </a:solid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Google Shape;140;p28">
            <a:extLst>
              <a:ext uri="{FF2B5EF4-FFF2-40B4-BE49-F238E27FC236}">
                <a16:creationId xmlns:a16="http://schemas.microsoft.com/office/drawing/2014/main" id="{82EC92DA-F992-984E-8C41-AD7C69AF861F}"/>
              </a:ext>
            </a:extLst>
          </p:cNvPr>
          <p:cNvSpPr txBox="1">
            <a:spLocks/>
          </p:cNvSpPr>
          <p:nvPr/>
        </p:nvSpPr>
        <p:spPr>
          <a:xfrm>
            <a:off x="6248400" y="3885726"/>
            <a:ext cx="1859280" cy="94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00" dirty="0">
                <a:solidFill>
                  <a:srgbClr val="FFFFFF"/>
                </a:solidFill>
                <a:latin typeface="Roboto Light"/>
                <a:ea typeface="Roboto Light"/>
                <a:cs typeface="Roboto Light"/>
                <a:sym typeface="Roboto Light"/>
              </a:rPr>
              <a:t>We’ll take a look</a:t>
            </a:r>
          </a:p>
        </p:txBody>
      </p:sp>
      <p:pic>
        <p:nvPicPr>
          <p:cNvPr id="25" name="Picture 24">
            <a:extLst>
              <a:ext uri="{FF2B5EF4-FFF2-40B4-BE49-F238E27FC236}">
                <a16:creationId xmlns:a16="http://schemas.microsoft.com/office/drawing/2014/main" id="{C29B79D5-F172-204D-B31F-14B2BA36E1F8}"/>
              </a:ext>
            </a:extLst>
          </p:cNvPr>
          <p:cNvPicPr>
            <a:picLocks noChangeAspect="1"/>
          </p:cNvPicPr>
          <p:nvPr/>
        </p:nvPicPr>
        <p:blipFill>
          <a:blip r:embed="rId5"/>
          <a:stretch>
            <a:fillRect/>
          </a:stretch>
        </p:blipFill>
        <p:spPr>
          <a:xfrm>
            <a:off x="8318326" y="3819006"/>
            <a:ext cx="530352" cy="530352"/>
          </a:xfrm>
          <a:prstGeom prst="ellipse">
            <a:avLst/>
          </a:prstGeom>
          <a:ln>
            <a:noFill/>
          </a:ln>
        </p:spPr>
      </p:pic>
      <p:sp>
        <p:nvSpPr>
          <p:cNvPr id="15" name="Rounded Rectangle 14">
            <a:extLst>
              <a:ext uri="{FF2B5EF4-FFF2-40B4-BE49-F238E27FC236}">
                <a16:creationId xmlns:a16="http://schemas.microsoft.com/office/drawing/2014/main" id="{568CC285-B2EC-6C41-94BB-776E418A61FF}"/>
              </a:ext>
            </a:extLst>
          </p:cNvPr>
          <p:cNvSpPr/>
          <p:nvPr/>
        </p:nvSpPr>
        <p:spPr>
          <a:xfrm>
            <a:off x="2215562" y="5172030"/>
            <a:ext cx="5931314" cy="1008120"/>
          </a:xfrm>
          <a:prstGeom prst="roundRect">
            <a:avLst/>
          </a:prstGeom>
          <a:solidFill>
            <a:schemeClr val="accent4">
              <a:lumMod val="50000"/>
            </a:schemeClr>
          </a:solid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Google Shape;140;p28">
            <a:extLst>
              <a:ext uri="{FF2B5EF4-FFF2-40B4-BE49-F238E27FC236}">
                <a16:creationId xmlns:a16="http://schemas.microsoft.com/office/drawing/2014/main" id="{7D097B94-1F8E-E143-A737-7DA41987AFEA}"/>
              </a:ext>
            </a:extLst>
          </p:cNvPr>
          <p:cNvSpPr txBox="1">
            <a:spLocks/>
          </p:cNvSpPr>
          <p:nvPr/>
        </p:nvSpPr>
        <p:spPr>
          <a:xfrm>
            <a:off x="2362200" y="5238750"/>
            <a:ext cx="5745480" cy="94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00" dirty="0">
                <a:solidFill>
                  <a:srgbClr val="FFFFFF"/>
                </a:solidFill>
                <a:latin typeface="Roboto Light"/>
                <a:ea typeface="Roboto Light"/>
                <a:cs typeface="Roboto Light"/>
                <a:sym typeface="Roboto Light"/>
              </a:rPr>
              <a:t>We may have found something interesting in a similar Open-Source product.</a:t>
            </a:r>
          </a:p>
        </p:txBody>
      </p:sp>
    </p:spTree>
    <p:extLst>
      <p:ext uri="{BB962C8B-B14F-4D97-AF65-F5344CB8AC3E}">
        <p14:creationId xmlns:p14="http://schemas.microsoft.com/office/powerpoint/2010/main" val="3829350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withEffect">
                                  <p:stCondLst>
                                    <p:cond delay="0"/>
                                  </p:stCondLst>
                                  <p:childTnLst>
                                    <p:animMotion origin="layout" path="M 0 -0.25185 L 0 -0.0037 " pathEditMode="fixed" ptsTypes="AA">
                                      <p:cBhvr>
                                        <p:cTn id="6" dur="250" spd="-100000" fill="hold"/>
                                        <p:tgtEl>
                                          <p:spTgt spid="3"/>
                                        </p:tgtEl>
                                        <p:attrNameLst>
                                          <p:attrName>ppt_x</p:attrName>
                                          <p:attrName>ppt_y</p:attrName>
                                        </p:attrNameLst>
                                      </p:cBhvr>
                                    </p:animMotion>
                                  </p:childTnLst>
                                </p:cTn>
                              </p:par>
                              <p:par>
                                <p:cTn id="7" presetID="0" presetClass="path" presetSubtype="0" accel="50000" decel="50000" fill="hold" grpId="0" nodeType="withEffect">
                                  <p:stCondLst>
                                    <p:cond delay="0"/>
                                  </p:stCondLst>
                                  <p:childTnLst>
                                    <p:animMotion origin="layout" path="M 0 -0.25185 L 0 -0.0037 " pathEditMode="fixed" ptsTypes="AA">
                                      <p:cBhvr>
                                        <p:cTn id="8" dur="250" spd="-100000" fill="hold"/>
                                        <p:tgtEl>
                                          <p:spTgt spid="12"/>
                                        </p:tgtEl>
                                        <p:attrNameLst>
                                          <p:attrName>ppt_x</p:attrName>
                                          <p:attrName>ppt_y</p:attrName>
                                        </p:attrNameLst>
                                      </p:cBhvr>
                                    </p:animMotion>
                                  </p:childTnLst>
                                </p:cTn>
                              </p:par>
                              <p:par>
                                <p:cTn id="9" presetID="0" presetClass="path" presetSubtype="0" accel="50000" decel="50000" fill="hold" grpId="0" nodeType="withEffect">
                                  <p:stCondLst>
                                    <p:cond delay="0"/>
                                  </p:stCondLst>
                                  <p:childTnLst>
                                    <p:animMotion origin="layout" path="M 0 -0.25185 L 0 -0.0037 " pathEditMode="fixed" ptsTypes="AA">
                                      <p:cBhvr>
                                        <p:cTn id="10" dur="250" spd="-100000" fill="hold"/>
                                        <p:tgtEl>
                                          <p:spTgt spid="13"/>
                                        </p:tgtEl>
                                        <p:attrNameLst>
                                          <p:attrName>ppt_x</p:attrName>
                                          <p:attrName>ppt_y</p:attrName>
                                        </p:attrNameLst>
                                      </p:cBhvr>
                                    </p:animMotion>
                                  </p:childTnLst>
                                </p:cTn>
                              </p:par>
                              <p:par>
                                <p:cTn id="11" presetID="0" presetClass="path" presetSubtype="0" accel="50000" decel="50000" fill="hold" nodeType="withEffect">
                                  <p:stCondLst>
                                    <p:cond delay="0"/>
                                  </p:stCondLst>
                                  <p:childTnLst>
                                    <p:animMotion origin="layout" path="M 0 -0.25154 L 0 -0.00339 " pathEditMode="fixed" ptsTypes="AA">
                                      <p:cBhvr>
                                        <p:cTn id="12" dur="250" spd="-100000" fill="hold"/>
                                        <p:tgtEl>
                                          <p:spTgt spid="14"/>
                                        </p:tgtEl>
                                        <p:attrNameLst>
                                          <p:attrName>ppt_x</p:attrName>
                                          <p:attrName>ppt_y</p:attrName>
                                        </p:attrNameLst>
                                      </p:cBhvr>
                                    </p:animMotion>
                                  </p:childTnLst>
                                </p:cTn>
                              </p:par>
                              <p:par>
                                <p:cTn id="13" presetID="0" presetClass="path" presetSubtype="0" accel="50000" decel="50000" fill="hold" grpId="0" nodeType="withEffect">
                                  <p:stCondLst>
                                    <p:cond delay="0"/>
                                  </p:stCondLst>
                                  <p:childTnLst>
                                    <p:animMotion origin="layout" path="M 0 -0.25185 L 0 -0.0037 " pathEditMode="fixed" ptsTypes="AA">
                                      <p:cBhvr>
                                        <p:cTn id="14" dur="250" spd="-100000" fill="hold"/>
                                        <p:tgtEl>
                                          <p:spTgt spid="16"/>
                                        </p:tgtEl>
                                        <p:attrNameLst>
                                          <p:attrName>ppt_x</p:attrName>
                                          <p:attrName>ppt_y</p:attrName>
                                        </p:attrNameLst>
                                      </p:cBhvr>
                                    </p:animMotion>
                                  </p:childTnLst>
                                </p:cTn>
                              </p:par>
                              <p:par>
                                <p:cTn id="15" presetID="0" presetClass="path" presetSubtype="0" accel="50000" decel="50000" fill="hold" grpId="0" nodeType="withEffect">
                                  <p:stCondLst>
                                    <p:cond delay="0"/>
                                  </p:stCondLst>
                                  <p:childTnLst>
                                    <p:animMotion origin="layout" path="M 0 -0.25185 L 0 -0.0037 " pathEditMode="fixed" ptsTypes="AA">
                                      <p:cBhvr>
                                        <p:cTn id="16" dur="250" spd="-100000" fill="hold"/>
                                        <p:tgtEl>
                                          <p:spTgt spid="17"/>
                                        </p:tgtEl>
                                        <p:attrNameLst>
                                          <p:attrName>ppt_x</p:attrName>
                                          <p:attrName>ppt_y</p:attrName>
                                        </p:attrNameLst>
                                      </p:cBhvr>
                                    </p:animMotion>
                                  </p:childTnLst>
                                </p:cTn>
                              </p:par>
                              <p:par>
                                <p:cTn id="17" presetID="0" presetClass="path" presetSubtype="0" accel="50000" decel="50000" fill="hold" grpId="0" nodeType="withEffect">
                                  <p:stCondLst>
                                    <p:cond delay="0"/>
                                  </p:stCondLst>
                                  <p:childTnLst>
                                    <p:animMotion origin="layout" path="M 0 -0.25185 L 0 -0.0037 " pathEditMode="fixed" ptsTypes="AA">
                                      <p:cBhvr>
                                        <p:cTn id="18" dur="250" spd="-100000" fill="hold"/>
                                        <p:tgtEl>
                                          <p:spTgt spid="18"/>
                                        </p:tgtEl>
                                        <p:attrNameLst>
                                          <p:attrName>ppt_x</p:attrName>
                                          <p:attrName>ppt_y</p:attrName>
                                        </p:attrNameLst>
                                      </p:cBhvr>
                                    </p:animMotion>
                                  </p:childTnLst>
                                </p:cTn>
                              </p:par>
                              <p:par>
                                <p:cTn id="19" presetID="0" presetClass="path" presetSubtype="0" accel="50000" decel="50000" fill="hold" grpId="0" nodeType="withEffect">
                                  <p:stCondLst>
                                    <p:cond delay="0"/>
                                  </p:stCondLst>
                                  <p:childTnLst>
                                    <p:animMotion origin="layout" path="M -3.61111E-6 -0.25185 L -3.61111E-6 -0.0037 " pathEditMode="fixed" ptsTypes="AA">
                                      <p:cBhvr>
                                        <p:cTn id="20" dur="250" spd="-100000" fill="hold"/>
                                        <p:tgtEl>
                                          <p:spTgt spid="19"/>
                                        </p:tgtEl>
                                        <p:attrNameLst>
                                          <p:attrName>ppt_x</p:attrName>
                                          <p:attrName>ppt_y</p:attrName>
                                        </p:attrNameLst>
                                      </p:cBhvr>
                                    </p:animMotion>
                                  </p:childTnLst>
                                </p:cTn>
                              </p:par>
                              <p:par>
                                <p:cTn id="21" presetID="0" presetClass="path" presetSubtype="0" accel="50000" decel="50000" fill="hold" nodeType="withEffect">
                                  <p:stCondLst>
                                    <p:cond delay="0"/>
                                  </p:stCondLst>
                                  <p:childTnLst>
                                    <p:animMotion origin="layout" path="M -3.61111E-6 -0.25185 L -3.61111E-6 -0.0037 " pathEditMode="fixed" ptsTypes="AA">
                                      <p:cBhvr>
                                        <p:cTn id="22" dur="250" spd="-100000" fill="hold"/>
                                        <p:tgtEl>
                                          <p:spTgt spid="25"/>
                                        </p:tgtEl>
                                        <p:attrNameLst>
                                          <p:attrName>ppt_x</p:attrName>
                                          <p:attrName>ppt_y</p:attrName>
                                        </p:attrNameLst>
                                      </p:cBhvr>
                                    </p:animMotion>
                                  </p:childTnLst>
                                </p:cTn>
                              </p:par>
                              <p:par>
                                <p:cTn id="23" presetID="0" presetClass="path" presetSubtype="0" accel="50000" decel="50000" fill="hold" grpId="0" nodeType="withEffect">
                                  <p:stCondLst>
                                    <p:cond delay="0"/>
                                  </p:stCondLst>
                                  <p:childTnLst>
                                    <p:animMotion origin="layout" path="M 0 -0.25185 L 0 -0.0037 " pathEditMode="fixed" ptsTypes="AA">
                                      <p:cBhvr>
                                        <p:cTn id="24" dur="250" spd="-100000" fill="hold"/>
                                        <p:tgtEl>
                                          <p:spTgt spid="15"/>
                                        </p:tgtEl>
                                        <p:attrNameLst>
                                          <p:attrName>ppt_x</p:attrName>
                                          <p:attrName>ppt_y</p:attrName>
                                        </p:attrNameLst>
                                      </p:cBhvr>
                                    </p:animMotion>
                                  </p:childTnLst>
                                </p:cTn>
                              </p:par>
                              <p:par>
                                <p:cTn id="25" presetID="0" presetClass="path" presetSubtype="0" accel="50000" decel="50000" fill="hold" grpId="0" nodeType="withEffect">
                                  <p:stCondLst>
                                    <p:cond delay="0"/>
                                  </p:stCondLst>
                                  <p:childTnLst>
                                    <p:animMotion origin="layout" path="M 0 -0.25185 L 0 -0.0037 " pathEditMode="fixed" ptsTypes="AA">
                                      <p:cBhvr>
                                        <p:cTn id="26" dur="250" spd="-100000" fill="hold"/>
                                        <p:tgtEl>
                                          <p:spTgt spid="20"/>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p:bldP spid="16" grpId="0" animBg="1"/>
      <p:bldP spid="17" grpId="0"/>
      <p:bldP spid="18" grpId="0" animBg="1"/>
      <p:bldP spid="19" grpId="0"/>
      <p:bldP spid="15" grpId="0" animBg="1"/>
      <p:bldP spid="20"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0" name="Google Shape;111;p24">
            <a:extLst>
              <a:ext uri="{FF2B5EF4-FFF2-40B4-BE49-F238E27FC236}">
                <a16:creationId xmlns:a16="http://schemas.microsoft.com/office/drawing/2014/main" id="{90BF659C-B358-5A4E-9383-4CC968271C0A}"/>
              </a:ext>
            </a:extLst>
          </p:cNvPr>
          <p:cNvSpPr/>
          <p:nvPr/>
        </p:nvSpPr>
        <p:spPr>
          <a:xfrm rot="10800000">
            <a:off x="-76200" y="1544106"/>
            <a:ext cx="9220200" cy="3594583"/>
          </a:xfrm>
          <a:prstGeom prst="rect">
            <a:avLst/>
          </a:prstGeom>
          <a:gradFill>
            <a:gsLst>
              <a:gs pos="0">
                <a:srgbClr val="021524"/>
              </a:gs>
              <a:gs pos="100000">
                <a:srgbClr val="010F1E">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3" name="Picture 2">
            <a:extLst>
              <a:ext uri="{FF2B5EF4-FFF2-40B4-BE49-F238E27FC236}">
                <a16:creationId xmlns:a16="http://schemas.microsoft.com/office/drawing/2014/main" id="{31C11CEE-A792-5842-888F-849078334384}"/>
              </a:ext>
            </a:extLst>
          </p:cNvPr>
          <p:cNvPicPr>
            <a:picLocks noChangeAspect="1"/>
          </p:cNvPicPr>
          <p:nvPr/>
        </p:nvPicPr>
        <p:blipFill>
          <a:blip r:embed="rId3"/>
          <a:stretch>
            <a:fillRect/>
          </a:stretch>
        </p:blipFill>
        <p:spPr>
          <a:xfrm>
            <a:off x="3895475" y="-5077664"/>
            <a:ext cx="4423707" cy="4354451"/>
          </a:xfrm>
          <a:prstGeom prst="roundRect">
            <a:avLst/>
          </a:prstGeom>
          <a:ln>
            <a:solidFill>
              <a:schemeClr val="accent1"/>
            </a:solidFill>
          </a:ln>
        </p:spPr>
      </p:pic>
      <p:sp>
        <p:nvSpPr>
          <p:cNvPr id="12" name="Rounded Rectangle 11">
            <a:extLst>
              <a:ext uri="{FF2B5EF4-FFF2-40B4-BE49-F238E27FC236}">
                <a16:creationId xmlns:a16="http://schemas.microsoft.com/office/drawing/2014/main" id="{5D23E52C-F00C-574E-A3FA-0D8B00E8C1E0}"/>
              </a:ext>
            </a:extLst>
          </p:cNvPr>
          <p:cNvSpPr/>
          <p:nvPr/>
        </p:nvSpPr>
        <p:spPr>
          <a:xfrm>
            <a:off x="965080" y="-438165"/>
            <a:ext cx="1250482" cy="1143000"/>
          </a:xfrm>
          <a:prstGeom prst="roundRect">
            <a:avLst/>
          </a:prstGeom>
          <a:solidFill>
            <a:schemeClr val="tx1">
              <a:lumMod val="85000"/>
              <a:lumOff val="15000"/>
            </a:schemeClr>
          </a:solidFill>
          <a:ln w="63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Google Shape;140;p28">
            <a:extLst>
              <a:ext uri="{FF2B5EF4-FFF2-40B4-BE49-F238E27FC236}">
                <a16:creationId xmlns:a16="http://schemas.microsoft.com/office/drawing/2014/main" id="{D71DE95A-9801-EE45-B0E8-1BA76D8B3625}"/>
              </a:ext>
            </a:extLst>
          </p:cNvPr>
          <p:cNvSpPr txBox="1">
            <a:spLocks/>
          </p:cNvSpPr>
          <p:nvPr/>
        </p:nvSpPr>
        <p:spPr>
          <a:xfrm>
            <a:off x="1079380" y="-277064"/>
            <a:ext cx="4572000" cy="82949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000" dirty="0">
                <a:solidFill>
                  <a:schemeClr val="bg1"/>
                </a:solidFill>
                <a:latin typeface="Roboto Light"/>
                <a:ea typeface="Roboto Light"/>
                <a:cs typeface="Roboto Light"/>
                <a:sym typeface="Roboto Light"/>
              </a:rPr>
              <a:t>Hmm…</a:t>
            </a:r>
          </a:p>
        </p:txBody>
      </p:sp>
      <p:pic>
        <p:nvPicPr>
          <p:cNvPr id="14" name="Picture 13">
            <a:extLst>
              <a:ext uri="{FF2B5EF4-FFF2-40B4-BE49-F238E27FC236}">
                <a16:creationId xmlns:a16="http://schemas.microsoft.com/office/drawing/2014/main" id="{2C69A50E-7F21-D34B-96F6-54117AC30475}"/>
              </a:ext>
            </a:extLst>
          </p:cNvPr>
          <p:cNvPicPr>
            <a:picLocks noChangeAspect="1"/>
          </p:cNvPicPr>
          <p:nvPr/>
        </p:nvPicPr>
        <p:blipFill>
          <a:blip r:embed="rId4"/>
          <a:stretch>
            <a:fillRect/>
          </a:stretch>
        </p:blipFill>
        <p:spPr>
          <a:xfrm>
            <a:off x="222741" y="-438165"/>
            <a:ext cx="525360" cy="525360"/>
          </a:xfrm>
          <a:prstGeom prst="ellipse">
            <a:avLst/>
          </a:prstGeom>
          <a:ln>
            <a:solidFill>
              <a:srgbClr val="00B0F0"/>
            </a:solidFill>
          </a:ln>
        </p:spPr>
      </p:pic>
      <p:sp>
        <p:nvSpPr>
          <p:cNvPr id="16" name="Rounded Rectangle 15">
            <a:extLst>
              <a:ext uri="{FF2B5EF4-FFF2-40B4-BE49-F238E27FC236}">
                <a16:creationId xmlns:a16="http://schemas.microsoft.com/office/drawing/2014/main" id="{E2EA9EFA-97EC-764A-9566-CF1C4D06A251}"/>
              </a:ext>
            </a:extLst>
          </p:cNvPr>
          <p:cNvSpPr/>
          <p:nvPr/>
        </p:nvSpPr>
        <p:spPr>
          <a:xfrm>
            <a:off x="965080" y="868176"/>
            <a:ext cx="6508282" cy="1369359"/>
          </a:xfrm>
          <a:prstGeom prst="roundRect">
            <a:avLst/>
          </a:prstGeom>
          <a:solidFill>
            <a:schemeClr val="tx1">
              <a:lumMod val="85000"/>
              <a:lumOff val="15000"/>
            </a:schemeClr>
          </a:solidFill>
          <a:ln w="63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Google Shape;140;p28">
            <a:extLst>
              <a:ext uri="{FF2B5EF4-FFF2-40B4-BE49-F238E27FC236}">
                <a16:creationId xmlns:a16="http://schemas.microsoft.com/office/drawing/2014/main" id="{77C427CC-337A-9945-A744-CB78D3B24187}"/>
              </a:ext>
            </a:extLst>
          </p:cNvPr>
          <p:cNvSpPr txBox="1">
            <a:spLocks/>
          </p:cNvSpPr>
          <p:nvPr/>
        </p:nvSpPr>
        <p:spPr>
          <a:xfrm>
            <a:off x="1082924" y="1150984"/>
            <a:ext cx="5780838" cy="82949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000" dirty="0">
                <a:solidFill>
                  <a:schemeClr val="bg1"/>
                </a:solidFill>
                <a:latin typeface="Roboto Light"/>
                <a:ea typeface="Roboto Light"/>
                <a:cs typeface="Roboto Light"/>
                <a:sym typeface="Roboto Light"/>
              </a:rPr>
              <a:t>Nginx’s </a:t>
            </a:r>
            <a:r>
              <a:rPr lang="en-US" sz="2000" dirty="0" err="1">
                <a:solidFill>
                  <a:schemeClr val="bg1"/>
                </a:solidFill>
                <a:latin typeface="Roboto Light"/>
                <a:ea typeface="Roboto Light"/>
                <a:cs typeface="Roboto Light"/>
                <a:sym typeface="Roboto Light"/>
              </a:rPr>
              <a:t>error_page</a:t>
            </a:r>
            <a:r>
              <a:rPr lang="en-US" sz="2000" dirty="0">
                <a:solidFill>
                  <a:schemeClr val="bg1"/>
                </a:solidFill>
                <a:latin typeface="Roboto Light"/>
                <a:ea typeface="Roboto Light"/>
                <a:cs typeface="Roboto Light"/>
                <a:sym typeface="Roboto Light"/>
              </a:rPr>
              <a:t> does an internal redirect which resets </a:t>
            </a:r>
            <a:r>
              <a:rPr lang="en-US" sz="2000" dirty="0" err="1">
                <a:solidFill>
                  <a:schemeClr val="bg1"/>
                </a:solidFill>
                <a:latin typeface="Roboto Light"/>
                <a:ea typeface="Roboto Light"/>
                <a:cs typeface="Roboto Light"/>
                <a:sym typeface="Roboto Light"/>
              </a:rPr>
              <a:t>ngx.ctx</a:t>
            </a:r>
            <a:r>
              <a:rPr lang="en-US" sz="2000" dirty="0">
                <a:solidFill>
                  <a:schemeClr val="bg1"/>
                </a:solidFill>
                <a:latin typeface="Roboto Light"/>
                <a:ea typeface="Roboto Light"/>
                <a:cs typeface="Roboto Light"/>
                <a:sym typeface="Roboto Light"/>
              </a:rPr>
              <a:t>… thus, no plugin will be run</a:t>
            </a:r>
          </a:p>
        </p:txBody>
      </p:sp>
      <p:sp>
        <p:nvSpPr>
          <p:cNvPr id="18" name="Rounded Rectangle 17">
            <a:extLst>
              <a:ext uri="{FF2B5EF4-FFF2-40B4-BE49-F238E27FC236}">
                <a16:creationId xmlns:a16="http://schemas.microsoft.com/office/drawing/2014/main" id="{9D2B1DAB-0342-5042-B017-FCD800000662}"/>
              </a:ext>
            </a:extLst>
          </p:cNvPr>
          <p:cNvSpPr/>
          <p:nvPr/>
        </p:nvSpPr>
        <p:spPr>
          <a:xfrm>
            <a:off x="6101762" y="2523606"/>
            <a:ext cx="2045114" cy="1074840"/>
          </a:xfrm>
          <a:prstGeom prst="roundRect">
            <a:avLst/>
          </a:prstGeom>
          <a:solidFill>
            <a:schemeClr val="accent4">
              <a:lumMod val="50000"/>
            </a:schemeClr>
          </a:solid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Google Shape;140;p28">
            <a:extLst>
              <a:ext uri="{FF2B5EF4-FFF2-40B4-BE49-F238E27FC236}">
                <a16:creationId xmlns:a16="http://schemas.microsoft.com/office/drawing/2014/main" id="{82EC92DA-F992-984E-8C41-AD7C69AF861F}"/>
              </a:ext>
            </a:extLst>
          </p:cNvPr>
          <p:cNvSpPr txBox="1">
            <a:spLocks/>
          </p:cNvSpPr>
          <p:nvPr/>
        </p:nvSpPr>
        <p:spPr>
          <a:xfrm>
            <a:off x="6248400" y="2590326"/>
            <a:ext cx="1859280" cy="94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00" dirty="0">
                <a:solidFill>
                  <a:srgbClr val="FFFFFF"/>
                </a:solidFill>
                <a:latin typeface="Roboto Light"/>
                <a:ea typeface="Roboto Light"/>
                <a:cs typeface="Roboto Light"/>
                <a:sym typeface="Roboto Light"/>
              </a:rPr>
              <a:t>We’ll take a look</a:t>
            </a:r>
          </a:p>
        </p:txBody>
      </p:sp>
      <p:pic>
        <p:nvPicPr>
          <p:cNvPr id="25" name="Picture 24">
            <a:extLst>
              <a:ext uri="{FF2B5EF4-FFF2-40B4-BE49-F238E27FC236}">
                <a16:creationId xmlns:a16="http://schemas.microsoft.com/office/drawing/2014/main" id="{C29B79D5-F172-204D-B31F-14B2BA36E1F8}"/>
              </a:ext>
            </a:extLst>
          </p:cNvPr>
          <p:cNvPicPr>
            <a:picLocks noChangeAspect="1"/>
          </p:cNvPicPr>
          <p:nvPr/>
        </p:nvPicPr>
        <p:blipFill>
          <a:blip r:embed="rId5"/>
          <a:stretch>
            <a:fillRect/>
          </a:stretch>
        </p:blipFill>
        <p:spPr>
          <a:xfrm>
            <a:off x="8318326" y="2523606"/>
            <a:ext cx="530352" cy="530352"/>
          </a:xfrm>
          <a:prstGeom prst="ellipse">
            <a:avLst/>
          </a:prstGeom>
        </p:spPr>
      </p:pic>
      <p:sp>
        <p:nvSpPr>
          <p:cNvPr id="15" name="Rounded Rectangle 14">
            <a:extLst>
              <a:ext uri="{FF2B5EF4-FFF2-40B4-BE49-F238E27FC236}">
                <a16:creationId xmlns:a16="http://schemas.microsoft.com/office/drawing/2014/main" id="{568CC285-B2EC-6C41-94BB-776E418A61FF}"/>
              </a:ext>
            </a:extLst>
          </p:cNvPr>
          <p:cNvSpPr/>
          <p:nvPr/>
        </p:nvSpPr>
        <p:spPr>
          <a:xfrm>
            <a:off x="2215562" y="3876630"/>
            <a:ext cx="5931314" cy="1008120"/>
          </a:xfrm>
          <a:prstGeom prst="roundRect">
            <a:avLst/>
          </a:prstGeom>
          <a:solidFill>
            <a:schemeClr val="accent4">
              <a:lumMod val="50000"/>
            </a:schemeClr>
          </a:solid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Google Shape;140;p28">
            <a:extLst>
              <a:ext uri="{FF2B5EF4-FFF2-40B4-BE49-F238E27FC236}">
                <a16:creationId xmlns:a16="http://schemas.microsoft.com/office/drawing/2014/main" id="{7D097B94-1F8E-E143-A737-7DA41987AFEA}"/>
              </a:ext>
            </a:extLst>
          </p:cNvPr>
          <p:cNvSpPr txBox="1">
            <a:spLocks/>
          </p:cNvSpPr>
          <p:nvPr/>
        </p:nvSpPr>
        <p:spPr>
          <a:xfrm>
            <a:off x="2362200" y="3943350"/>
            <a:ext cx="5745480" cy="94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00" dirty="0">
                <a:solidFill>
                  <a:srgbClr val="FFFFFF"/>
                </a:solidFill>
                <a:latin typeface="Roboto Light"/>
                <a:ea typeface="Roboto Light"/>
                <a:cs typeface="Roboto Light"/>
                <a:sym typeface="Roboto Light"/>
              </a:rPr>
              <a:t>We may have found something interesting in a similar Open-Source product.</a:t>
            </a:r>
          </a:p>
        </p:txBody>
      </p:sp>
      <p:sp>
        <p:nvSpPr>
          <p:cNvPr id="21" name="Rounded Rectangle 20">
            <a:extLst>
              <a:ext uri="{FF2B5EF4-FFF2-40B4-BE49-F238E27FC236}">
                <a16:creationId xmlns:a16="http://schemas.microsoft.com/office/drawing/2014/main" id="{599CDA89-BBF0-C84B-9B84-67B3E2DFB49D}"/>
              </a:ext>
            </a:extLst>
          </p:cNvPr>
          <p:cNvSpPr/>
          <p:nvPr/>
        </p:nvSpPr>
        <p:spPr>
          <a:xfrm>
            <a:off x="3895474" y="5167798"/>
            <a:ext cx="4251401" cy="1304923"/>
          </a:xfrm>
          <a:prstGeom prst="roundRect">
            <a:avLst/>
          </a:prstGeom>
          <a:solidFill>
            <a:schemeClr val="accent4">
              <a:lumMod val="50000"/>
            </a:schemeClr>
          </a:solid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Google Shape;140;p28">
            <a:extLst>
              <a:ext uri="{FF2B5EF4-FFF2-40B4-BE49-F238E27FC236}">
                <a16:creationId xmlns:a16="http://schemas.microsoft.com/office/drawing/2014/main" id="{8994CB73-8AED-9D49-AE1B-2BB8A89CC737}"/>
              </a:ext>
            </a:extLst>
          </p:cNvPr>
          <p:cNvSpPr txBox="1">
            <a:spLocks/>
          </p:cNvSpPr>
          <p:nvPr/>
        </p:nvSpPr>
        <p:spPr>
          <a:xfrm>
            <a:off x="3977624" y="5317661"/>
            <a:ext cx="4145280" cy="94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00" dirty="0">
                <a:solidFill>
                  <a:srgbClr val="FFFFFF"/>
                </a:solidFill>
                <a:latin typeface="Roboto Light"/>
                <a:ea typeface="Roboto Light"/>
                <a:cs typeface="Roboto Light"/>
                <a:sym typeface="Roboto Light"/>
              </a:rPr>
              <a:t>Looks like there’s a </a:t>
            </a:r>
            <a:r>
              <a:rPr lang="en-US" sz="1800" u="sng" dirty="0">
                <a:solidFill>
                  <a:srgbClr val="4A86E8"/>
                </a:solidFill>
                <a:latin typeface="Roboto Light"/>
                <a:ea typeface="Roboto Light"/>
                <a:cs typeface="Roboto Light"/>
                <a:sym typeface="Roboto Light"/>
              </a:rPr>
              <a:t>Library</a:t>
            </a:r>
            <a:r>
              <a:rPr lang="en-US" sz="1800" dirty="0">
                <a:solidFill>
                  <a:srgbClr val="FFFFFF"/>
                </a:solidFill>
                <a:latin typeface="Roboto Light"/>
                <a:ea typeface="Roboto Light"/>
                <a:cs typeface="Roboto Light"/>
                <a:sym typeface="Roboto Light"/>
              </a:rPr>
              <a:t> which may allow us to share the </a:t>
            </a:r>
            <a:r>
              <a:rPr lang="en-US" sz="1800" dirty="0" err="1">
                <a:solidFill>
                  <a:srgbClr val="FFFFFF"/>
                </a:solidFill>
                <a:latin typeface="Roboto Light"/>
                <a:ea typeface="Roboto Light"/>
                <a:cs typeface="Roboto Light"/>
                <a:sym typeface="Roboto Light"/>
              </a:rPr>
              <a:t>ngx.ctx</a:t>
            </a:r>
            <a:r>
              <a:rPr lang="en-US" sz="1800" dirty="0">
                <a:solidFill>
                  <a:srgbClr val="FFFFFF"/>
                </a:solidFill>
                <a:latin typeface="Roboto Light"/>
                <a:ea typeface="Roboto Light"/>
                <a:cs typeface="Roboto Light"/>
                <a:sym typeface="Roboto Light"/>
              </a:rPr>
              <a:t> between these </a:t>
            </a:r>
            <a:r>
              <a:rPr lang="en-US" sz="1800" dirty="0" err="1">
                <a:solidFill>
                  <a:srgbClr val="FFFFFF"/>
                </a:solidFill>
                <a:latin typeface="Roboto Light"/>
                <a:ea typeface="Roboto Light"/>
                <a:cs typeface="Roboto Light"/>
                <a:sym typeface="Roboto Light"/>
              </a:rPr>
              <a:t>subrequests</a:t>
            </a:r>
            <a:r>
              <a:rPr lang="en-US" sz="1800" dirty="0">
                <a:solidFill>
                  <a:srgbClr val="FFFFFF"/>
                </a:solidFill>
                <a:latin typeface="Roboto Light"/>
                <a:ea typeface="Roboto Light"/>
                <a:cs typeface="Roboto Light"/>
                <a:sym typeface="Roboto Light"/>
              </a:rPr>
              <a:t>. What do u think?</a:t>
            </a:r>
          </a:p>
        </p:txBody>
      </p:sp>
    </p:spTree>
    <p:extLst>
      <p:ext uri="{BB962C8B-B14F-4D97-AF65-F5344CB8AC3E}">
        <p14:creationId xmlns:p14="http://schemas.microsoft.com/office/powerpoint/2010/main" val="1529691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withEffect">
                                  <p:stCondLst>
                                    <p:cond delay="0"/>
                                  </p:stCondLst>
                                  <p:childTnLst>
                                    <p:animMotion origin="layout" path="M 0 -0.3037 L 0 0.00371 " pathEditMode="fixed" ptsTypes="AA">
                                      <p:cBhvr>
                                        <p:cTn id="6" dur="250" spd="-100000" fill="hold"/>
                                        <p:tgtEl>
                                          <p:spTgt spid="3"/>
                                        </p:tgtEl>
                                        <p:attrNameLst>
                                          <p:attrName>ppt_x</p:attrName>
                                          <p:attrName>ppt_y</p:attrName>
                                        </p:attrNameLst>
                                      </p:cBhvr>
                                    </p:animMotion>
                                  </p:childTnLst>
                                </p:cTn>
                              </p:par>
                              <p:par>
                                <p:cTn id="7" presetID="0" presetClass="path" presetSubtype="0" accel="50000" decel="50000" fill="hold" grpId="0" nodeType="withEffect">
                                  <p:stCondLst>
                                    <p:cond delay="0"/>
                                  </p:stCondLst>
                                  <p:childTnLst>
                                    <p:animMotion origin="layout" path="M 0 -0.30401 L 0 0.0034 " pathEditMode="fixed" ptsTypes="AA">
                                      <p:cBhvr>
                                        <p:cTn id="8" dur="250" spd="-100000" fill="hold"/>
                                        <p:tgtEl>
                                          <p:spTgt spid="12"/>
                                        </p:tgtEl>
                                        <p:attrNameLst>
                                          <p:attrName>ppt_x</p:attrName>
                                          <p:attrName>ppt_y</p:attrName>
                                        </p:attrNameLst>
                                      </p:cBhvr>
                                    </p:animMotion>
                                  </p:childTnLst>
                                </p:cTn>
                              </p:par>
                              <p:par>
                                <p:cTn id="9" presetID="0" presetClass="path" presetSubtype="0" accel="50000" decel="50000" fill="hold" grpId="0" nodeType="withEffect">
                                  <p:stCondLst>
                                    <p:cond delay="0"/>
                                  </p:stCondLst>
                                  <p:childTnLst>
                                    <p:animMotion origin="layout" path="M 0 -0.3037 L 0 0.00371 " pathEditMode="fixed" ptsTypes="AA">
                                      <p:cBhvr>
                                        <p:cTn id="10" dur="250" spd="-100000" fill="hold"/>
                                        <p:tgtEl>
                                          <p:spTgt spid="13"/>
                                        </p:tgtEl>
                                        <p:attrNameLst>
                                          <p:attrName>ppt_x</p:attrName>
                                          <p:attrName>ppt_y</p:attrName>
                                        </p:attrNameLst>
                                      </p:cBhvr>
                                    </p:animMotion>
                                  </p:childTnLst>
                                </p:cTn>
                              </p:par>
                              <p:par>
                                <p:cTn id="11" presetID="0" presetClass="path" presetSubtype="0" accel="50000" decel="50000" fill="hold" nodeType="withEffect">
                                  <p:stCondLst>
                                    <p:cond delay="0"/>
                                  </p:stCondLst>
                                  <p:childTnLst>
                                    <p:animMotion origin="layout" path="M 0 -0.30401 L 0 0.0034 " pathEditMode="fixed" ptsTypes="AA">
                                      <p:cBhvr>
                                        <p:cTn id="12" dur="250" spd="-100000" fill="hold"/>
                                        <p:tgtEl>
                                          <p:spTgt spid="14"/>
                                        </p:tgtEl>
                                        <p:attrNameLst>
                                          <p:attrName>ppt_x</p:attrName>
                                          <p:attrName>ppt_y</p:attrName>
                                        </p:attrNameLst>
                                      </p:cBhvr>
                                    </p:animMotion>
                                  </p:childTnLst>
                                </p:cTn>
                              </p:par>
                              <p:par>
                                <p:cTn id="13" presetID="0" presetClass="path" presetSubtype="0" accel="50000" decel="50000" fill="hold" grpId="0" nodeType="withEffect">
                                  <p:stCondLst>
                                    <p:cond delay="0"/>
                                  </p:stCondLst>
                                  <p:childTnLst>
                                    <p:animMotion origin="layout" path="M 0 -0.3037 L 0 0.00371 " pathEditMode="fixed" ptsTypes="AA">
                                      <p:cBhvr>
                                        <p:cTn id="14" dur="250" spd="-100000" fill="hold"/>
                                        <p:tgtEl>
                                          <p:spTgt spid="16"/>
                                        </p:tgtEl>
                                        <p:attrNameLst>
                                          <p:attrName>ppt_x</p:attrName>
                                          <p:attrName>ppt_y</p:attrName>
                                        </p:attrNameLst>
                                      </p:cBhvr>
                                    </p:animMotion>
                                  </p:childTnLst>
                                </p:cTn>
                              </p:par>
                              <p:par>
                                <p:cTn id="15" presetID="0" presetClass="path" presetSubtype="0" accel="50000" decel="50000" fill="hold" grpId="0" nodeType="withEffect">
                                  <p:stCondLst>
                                    <p:cond delay="0"/>
                                  </p:stCondLst>
                                  <p:childTnLst>
                                    <p:animMotion origin="layout" path="M 0 -0.30401 L 0 0.0034 " pathEditMode="fixed" ptsTypes="AA">
                                      <p:cBhvr>
                                        <p:cTn id="16" dur="250" spd="-100000" fill="hold"/>
                                        <p:tgtEl>
                                          <p:spTgt spid="17"/>
                                        </p:tgtEl>
                                        <p:attrNameLst>
                                          <p:attrName>ppt_x</p:attrName>
                                          <p:attrName>ppt_y</p:attrName>
                                        </p:attrNameLst>
                                      </p:cBhvr>
                                    </p:animMotion>
                                  </p:childTnLst>
                                </p:cTn>
                              </p:par>
                              <p:par>
                                <p:cTn id="17" presetID="0" presetClass="path" presetSubtype="0" accel="50000" decel="50000" fill="hold" grpId="0" nodeType="withEffect">
                                  <p:stCondLst>
                                    <p:cond delay="0"/>
                                  </p:stCondLst>
                                  <p:childTnLst>
                                    <p:animMotion origin="layout" path="M 0 -0.30401 L 0 0.0034 " pathEditMode="fixed" ptsTypes="AA">
                                      <p:cBhvr>
                                        <p:cTn id="18" dur="250" spd="-100000" fill="hold"/>
                                        <p:tgtEl>
                                          <p:spTgt spid="18"/>
                                        </p:tgtEl>
                                        <p:attrNameLst>
                                          <p:attrName>ppt_x</p:attrName>
                                          <p:attrName>ppt_y</p:attrName>
                                        </p:attrNameLst>
                                      </p:cBhvr>
                                    </p:animMotion>
                                  </p:childTnLst>
                                </p:cTn>
                              </p:par>
                              <p:par>
                                <p:cTn id="19" presetID="0" presetClass="path" presetSubtype="0" accel="50000" decel="50000" fill="hold" grpId="0" nodeType="withEffect">
                                  <p:stCondLst>
                                    <p:cond delay="0"/>
                                  </p:stCondLst>
                                  <p:childTnLst>
                                    <p:animMotion origin="layout" path="M 0 -0.30401 L 0 0.0034 " pathEditMode="fixed" ptsTypes="AA">
                                      <p:cBhvr>
                                        <p:cTn id="20" dur="250" spd="-100000" fill="hold"/>
                                        <p:tgtEl>
                                          <p:spTgt spid="19"/>
                                        </p:tgtEl>
                                        <p:attrNameLst>
                                          <p:attrName>ppt_x</p:attrName>
                                          <p:attrName>ppt_y</p:attrName>
                                        </p:attrNameLst>
                                      </p:cBhvr>
                                    </p:animMotion>
                                  </p:childTnLst>
                                </p:cTn>
                              </p:par>
                              <p:par>
                                <p:cTn id="21" presetID="0" presetClass="path" presetSubtype="0" accel="50000" decel="50000" fill="hold" nodeType="withEffect">
                                  <p:stCondLst>
                                    <p:cond delay="0"/>
                                  </p:stCondLst>
                                  <p:childTnLst>
                                    <p:animMotion origin="layout" path="M 0 -0.30401 L 0 0.0034 " pathEditMode="fixed" ptsTypes="AA">
                                      <p:cBhvr>
                                        <p:cTn id="22" dur="250" spd="-100000" fill="hold"/>
                                        <p:tgtEl>
                                          <p:spTgt spid="25"/>
                                        </p:tgtEl>
                                        <p:attrNameLst>
                                          <p:attrName>ppt_x</p:attrName>
                                          <p:attrName>ppt_y</p:attrName>
                                        </p:attrNameLst>
                                      </p:cBhvr>
                                    </p:animMotion>
                                  </p:childTnLst>
                                </p:cTn>
                              </p:par>
                              <p:par>
                                <p:cTn id="23" presetID="0" presetClass="path" presetSubtype="0" accel="50000" decel="50000" fill="hold" grpId="0" nodeType="withEffect">
                                  <p:stCondLst>
                                    <p:cond delay="0"/>
                                  </p:stCondLst>
                                  <p:childTnLst>
                                    <p:animMotion origin="layout" path="M 0 -0.30401 L 0 0.0034 " pathEditMode="fixed" ptsTypes="AA">
                                      <p:cBhvr>
                                        <p:cTn id="24" dur="250" spd="-100000" fill="hold"/>
                                        <p:tgtEl>
                                          <p:spTgt spid="15"/>
                                        </p:tgtEl>
                                        <p:attrNameLst>
                                          <p:attrName>ppt_x</p:attrName>
                                          <p:attrName>ppt_y</p:attrName>
                                        </p:attrNameLst>
                                      </p:cBhvr>
                                    </p:animMotion>
                                  </p:childTnLst>
                                </p:cTn>
                              </p:par>
                              <p:par>
                                <p:cTn id="25" presetID="0" presetClass="path" presetSubtype="0" accel="50000" decel="50000" fill="hold" grpId="0" nodeType="withEffect">
                                  <p:stCondLst>
                                    <p:cond delay="0"/>
                                  </p:stCondLst>
                                  <p:childTnLst>
                                    <p:animMotion origin="layout" path="M 0 -0.30401 L 0 0.0034 " pathEditMode="fixed" ptsTypes="AA">
                                      <p:cBhvr>
                                        <p:cTn id="26" dur="250" spd="-100000" fill="hold"/>
                                        <p:tgtEl>
                                          <p:spTgt spid="20"/>
                                        </p:tgtEl>
                                        <p:attrNameLst>
                                          <p:attrName>ppt_x</p:attrName>
                                          <p:attrName>ppt_y</p:attrName>
                                        </p:attrNameLst>
                                      </p:cBhvr>
                                    </p:animMotion>
                                  </p:childTnLst>
                                </p:cTn>
                              </p:par>
                              <p:par>
                                <p:cTn id="27" presetID="0" presetClass="path" presetSubtype="0" accel="50000" decel="50000" fill="hold" grpId="0" nodeType="withEffect">
                                  <p:stCondLst>
                                    <p:cond delay="0"/>
                                  </p:stCondLst>
                                  <p:childTnLst>
                                    <p:animMotion origin="layout" path="M 0 -0.30401 L 0 0.0034 " pathEditMode="fixed" ptsTypes="AA">
                                      <p:cBhvr>
                                        <p:cTn id="28" dur="250" spd="-100000" fill="hold"/>
                                        <p:tgtEl>
                                          <p:spTgt spid="21"/>
                                        </p:tgtEl>
                                        <p:attrNameLst>
                                          <p:attrName>ppt_x</p:attrName>
                                          <p:attrName>ppt_y</p:attrName>
                                        </p:attrNameLst>
                                      </p:cBhvr>
                                    </p:animMotion>
                                  </p:childTnLst>
                                </p:cTn>
                              </p:par>
                              <p:par>
                                <p:cTn id="29" presetID="0" presetClass="path" presetSubtype="0" accel="50000" decel="50000" fill="hold" grpId="0" nodeType="withEffect">
                                  <p:stCondLst>
                                    <p:cond delay="0"/>
                                  </p:stCondLst>
                                  <p:childTnLst>
                                    <p:animMotion origin="layout" path="M 0 -0.30401 L 0 0.0034 " pathEditMode="fixed" ptsTypes="AA">
                                      <p:cBhvr>
                                        <p:cTn id="30" dur="250" spd="-100000" fill="hold"/>
                                        <p:tgtEl>
                                          <p:spTgt spid="22"/>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p:bldP spid="16" grpId="0" animBg="1"/>
      <p:bldP spid="17" grpId="0"/>
      <p:bldP spid="18" grpId="0" animBg="1"/>
      <p:bldP spid="19" grpId="0"/>
      <p:bldP spid="15" grpId="0" animBg="1"/>
      <p:bldP spid="20" grpId="0"/>
      <p:bldP spid="21" grpId="0" animBg="1"/>
      <p:bldP spid="22"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0" name="Google Shape;111;p24">
            <a:extLst>
              <a:ext uri="{FF2B5EF4-FFF2-40B4-BE49-F238E27FC236}">
                <a16:creationId xmlns:a16="http://schemas.microsoft.com/office/drawing/2014/main" id="{90BF659C-B358-5A4E-9383-4CC968271C0A}"/>
              </a:ext>
            </a:extLst>
          </p:cNvPr>
          <p:cNvSpPr/>
          <p:nvPr/>
        </p:nvSpPr>
        <p:spPr>
          <a:xfrm rot="10800000">
            <a:off x="0" y="1553687"/>
            <a:ext cx="9220200" cy="3594583"/>
          </a:xfrm>
          <a:prstGeom prst="rect">
            <a:avLst/>
          </a:prstGeom>
          <a:gradFill>
            <a:gsLst>
              <a:gs pos="0">
                <a:srgbClr val="021524"/>
              </a:gs>
              <a:gs pos="100000">
                <a:srgbClr val="010F1E">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4" name="Picture 3">
            <a:extLst>
              <a:ext uri="{FF2B5EF4-FFF2-40B4-BE49-F238E27FC236}">
                <a16:creationId xmlns:a16="http://schemas.microsoft.com/office/drawing/2014/main" id="{F50772CC-3A9A-7E4A-A449-2858E1337CF2}"/>
              </a:ext>
            </a:extLst>
          </p:cNvPr>
          <p:cNvPicPr>
            <a:picLocks noChangeAspect="1"/>
          </p:cNvPicPr>
          <p:nvPr/>
        </p:nvPicPr>
        <p:blipFill>
          <a:blip r:embed="rId3"/>
          <a:stretch>
            <a:fillRect/>
          </a:stretch>
        </p:blipFill>
        <p:spPr>
          <a:xfrm>
            <a:off x="266700" y="742950"/>
            <a:ext cx="8686800" cy="3872956"/>
          </a:xfrm>
          <a:prstGeom prst="rect">
            <a:avLst/>
          </a:prstGeom>
        </p:spPr>
      </p:pic>
    </p:spTree>
    <p:extLst>
      <p:ext uri="{BB962C8B-B14F-4D97-AF65-F5344CB8AC3E}">
        <p14:creationId xmlns:p14="http://schemas.microsoft.com/office/powerpoint/2010/main" val="396029605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0" name="Google Shape;111;p24">
            <a:extLst>
              <a:ext uri="{FF2B5EF4-FFF2-40B4-BE49-F238E27FC236}">
                <a16:creationId xmlns:a16="http://schemas.microsoft.com/office/drawing/2014/main" id="{90BF659C-B358-5A4E-9383-4CC968271C0A}"/>
              </a:ext>
            </a:extLst>
          </p:cNvPr>
          <p:cNvSpPr/>
          <p:nvPr/>
        </p:nvSpPr>
        <p:spPr>
          <a:xfrm rot="10800000">
            <a:off x="0" y="1553687"/>
            <a:ext cx="9220200" cy="3594583"/>
          </a:xfrm>
          <a:prstGeom prst="rect">
            <a:avLst/>
          </a:prstGeom>
          <a:gradFill>
            <a:gsLst>
              <a:gs pos="0">
                <a:srgbClr val="021524"/>
              </a:gs>
              <a:gs pos="100000">
                <a:srgbClr val="010F1E">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 name="Rounded Rectangle 17">
            <a:extLst>
              <a:ext uri="{FF2B5EF4-FFF2-40B4-BE49-F238E27FC236}">
                <a16:creationId xmlns:a16="http://schemas.microsoft.com/office/drawing/2014/main" id="{9D2B1DAB-0342-5042-B017-FCD800000662}"/>
              </a:ext>
            </a:extLst>
          </p:cNvPr>
          <p:cNvSpPr/>
          <p:nvPr/>
        </p:nvSpPr>
        <p:spPr>
          <a:xfrm>
            <a:off x="6101762" y="-1050813"/>
            <a:ext cx="2045114" cy="1074840"/>
          </a:xfrm>
          <a:prstGeom prst="roundRect">
            <a:avLst/>
          </a:prstGeom>
          <a:solidFill>
            <a:schemeClr val="accent4">
              <a:lumMod val="50000"/>
            </a:schemeClr>
          </a:solid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Google Shape;140;p28">
            <a:extLst>
              <a:ext uri="{FF2B5EF4-FFF2-40B4-BE49-F238E27FC236}">
                <a16:creationId xmlns:a16="http://schemas.microsoft.com/office/drawing/2014/main" id="{82EC92DA-F992-984E-8C41-AD7C69AF861F}"/>
              </a:ext>
            </a:extLst>
          </p:cNvPr>
          <p:cNvSpPr txBox="1">
            <a:spLocks/>
          </p:cNvSpPr>
          <p:nvPr/>
        </p:nvSpPr>
        <p:spPr>
          <a:xfrm>
            <a:off x="6248400" y="-984093"/>
            <a:ext cx="1859280" cy="94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00" dirty="0">
                <a:solidFill>
                  <a:srgbClr val="FFFFFF"/>
                </a:solidFill>
                <a:latin typeface="Roboto Light"/>
                <a:ea typeface="Roboto Light"/>
                <a:cs typeface="Roboto Light"/>
                <a:sym typeface="Roboto Light"/>
              </a:rPr>
              <a:t>We’ll take a look</a:t>
            </a:r>
          </a:p>
        </p:txBody>
      </p:sp>
      <p:pic>
        <p:nvPicPr>
          <p:cNvPr id="25" name="Picture 24">
            <a:extLst>
              <a:ext uri="{FF2B5EF4-FFF2-40B4-BE49-F238E27FC236}">
                <a16:creationId xmlns:a16="http://schemas.microsoft.com/office/drawing/2014/main" id="{C29B79D5-F172-204D-B31F-14B2BA36E1F8}"/>
              </a:ext>
            </a:extLst>
          </p:cNvPr>
          <p:cNvPicPr>
            <a:picLocks noChangeAspect="1"/>
          </p:cNvPicPr>
          <p:nvPr/>
        </p:nvPicPr>
        <p:blipFill>
          <a:blip r:embed="rId3"/>
          <a:stretch>
            <a:fillRect/>
          </a:stretch>
        </p:blipFill>
        <p:spPr>
          <a:xfrm>
            <a:off x="8318326" y="-1050813"/>
            <a:ext cx="530352" cy="530352"/>
          </a:xfrm>
          <a:prstGeom prst="ellipse">
            <a:avLst/>
          </a:prstGeom>
          <a:ln>
            <a:noFill/>
          </a:ln>
        </p:spPr>
      </p:pic>
      <p:sp>
        <p:nvSpPr>
          <p:cNvPr id="15" name="Rounded Rectangle 14">
            <a:extLst>
              <a:ext uri="{FF2B5EF4-FFF2-40B4-BE49-F238E27FC236}">
                <a16:creationId xmlns:a16="http://schemas.microsoft.com/office/drawing/2014/main" id="{568CC285-B2EC-6C41-94BB-776E418A61FF}"/>
              </a:ext>
            </a:extLst>
          </p:cNvPr>
          <p:cNvSpPr/>
          <p:nvPr/>
        </p:nvSpPr>
        <p:spPr>
          <a:xfrm>
            <a:off x="2215562" y="302211"/>
            <a:ext cx="5931314" cy="1008120"/>
          </a:xfrm>
          <a:prstGeom prst="roundRect">
            <a:avLst/>
          </a:prstGeom>
          <a:solidFill>
            <a:schemeClr val="accent4">
              <a:lumMod val="50000"/>
            </a:schemeClr>
          </a:solid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Google Shape;140;p28">
            <a:extLst>
              <a:ext uri="{FF2B5EF4-FFF2-40B4-BE49-F238E27FC236}">
                <a16:creationId xmlns:a16="http://schemas.microsoft.com/office/drawing/2014/main" id="{7D097B94-1F8E-E143-A737-7DA41987AFEA}"/>
              </a:ext>
            </a:extLst>
          </p:cNvPr>
          <p:cNvSpPr txBox="1">
            <a:spLocks/>
          </p:cNvSpPr>
          <p:nvPr/>
        </p:nvSpPr>
        <p:spPr>
          <a:xfrm>
            <a:off x="2362200" y="368931"/>
            <a:ext cx="5745480" cy="94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00" dirty="0">
                <a:solidFill>
                  <a:srgbClr val="FFFFFF"/>
                </a:solidFill>
                <a:latin typeface="Roboto Light"/>
                <a:ea typeface="Roboto Light"/>
                <a:cs typeface="Roboto Light"/>
                <a:sym typeface="Roboto Light"/>
              </a:rPr>
              <a:t>We may have found something interesting in a similar Open-Source product.</a:t>
            </a:r>
          </a:p>
        </p:txBody>
      </p:sp>
      <p:sp>
        <p:nvSpPr>
          <p:cNvPr id="21" name="Rounded Rectangle 20">
            <a:extLst>
              <a:ext uri="{FF2B5EF4-FFF2-40B4-BE49-F238E27FC236}">
                <a16:creationId xmlns:a16="http://schemas.microsoft.com/office/drawing/2014/main" id="{599CDA89-BBF0-C84B-9B84-67B3E2DFB49D}"/>
              </a:ext>
            </a:extLst>
          </p:cNvPr>
          <p:cNvSpPr/>
          <p:nvPr/>
        </p:nvSpPr>
        <p:spPr>
          <a:xfrm>
            <a:off x="3895474" y="1593379"/>
            <a:ext cx="4251401" cy="1304923"/>
          </a:xfrm>
          <a:prstGeom prst="roundRect">
            <a:avLst/>
          </a:prstGeom>
          <a:solidFill>
            <a:schemeClr val="accent4">
              <a:lumMod val="50000"/>
            </a:schemeClr>
          </a:solid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Google Shape;140;p28">
            <a:extLst>
              <a:ext uri="{FF2B5EF4-FFF2-40B4-BE49-F238E27FC236}">
                <a16:creationId xmlns:a16="http://schemas.microsoft.com/office/drawing/2014/main" id="{8994CB73-8AED-9D49-AE1B-2BB8A89CC737}"/>
              </a:ext>
            </a:extLst>
          </p:cNvPr>
          <p:cNvSpPr txBox="1">
            <a:spLocks/>
          </p:cNvSpPr>
          <p:nvPr/>
        </p:nvSpPr>
        <p:spPr>
          <a:xfrm>
            <a:off x="3977624" y="1743242"/>
            <a:ext cx="4145280" cy="94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00" dirty="0">
                <a:solidFill>
                  <a:srgbClr val="FFFFFF"/>
                </a:solidFill>
                <a:latin typeface="Roboto Light"/>
                <a:ea typeface="Roboto Light"/>
                <a:cs typeface="Roboto Light"/>
                <a:sym typeface="Roboto Light"/>
              </a:rPr>
              <a:t>Looks like there’s a </a:t>
            </a:r>
            <a:r>
              <a:rPr lang="en-US" sz="1800" u="sng" dirty="0">
                <a:solidFill>
                  <a:srgbClr val="4A86E8"/>
                </a:solidFill>
                <a:latin typeface="Roboto Light"/>
                <a:ea typeface="Roboto Light"/>
                <a:cs typeface="Roboto Light"/>
                <a:sym typeface="Roboto Light"/>
              </a:rPr>
              <a:t>Library</a:t>
            </a:r>
            <a:r>
              <a:rPr lang="en-US" sz="1800" dirty="0">
                <a:solidFill>
                  <a:srgbClr val="FFFFFF"/>
                </a:solidFill>
                <a:latin typeface="Roboto Light"/>
                <a:ea typeface="Roboto Light"/>
                <a:cs typeface="Roboto Light"/>
                <a:sym typeface="Roboto Light"/>
              </a:rPr>
              <a:t> which may allow us to share the </a:t>
            </a:r>
            <a:r>
              <a:rPr lang="en-US" sz="1800" dirty="0" err="1">
                <a:solidFill>
                  <a:srgbClr val="FFFFFF"/>
                </a:solidFill>
                <a:latin typeface="Roboto Light"/>
                <a:ea typeface="Roboto Light"/>
                <a:cs typeface="Roboto Light"/>
                <a:sym typeface="Roboto Light"/>
              </a:rPr>
              <a:t>ngx.ctx</a:t>
            </a:r>
            <a:r>
              <a:rPr lang="en-US" sz="1800" dirty="0">
                <a:solidFill>
                  <a:srgbClr val="FFFFFF"/>
                </a:solidFill>
                <a:latin typeface="Roboto Light"/>
                <a:ea typeface="Roboto Light"/>
                <a:cs typeface="Roboto Light"/>
                <a:sym typeface="Roboto Light"/>
              </a:rPr>
              <a:t> between these </a:t>
            </a:r>
            <a:r>
              <a:rPr lang="en-US" sz="1800" dirty="0" err="1">
                <a:solidFill>
                  <a:srgbClr val="FFFFFF"/>
                </a:solidFill>
                <a:latin typeface="Roboto Light"/>
                <a:ea typeface="Roboto Light"/>
                <a:cs typeface="Roboto Light"/>
                <a:sym typeface="Roboto Light"/>
              </a:rPr>
              <a:t>subrequests</a:t>
            </a:r>
            <a:r>
              <a:rPr lang="en-US" sz="1800" dirty="0">
                <a:solidFill>
                  <a:srgbClr val="FFFFFF"/>
                </a:solidFill>
                <a:latin typeface="Roboto Light"/>
                <a:ea typeface="Roboto Light"/>
                <a:cs typeface="Roboto Light"/>
                <a:sym typeface="Roboto Light"/>
              </a:rPr>
              <a:t>. What do u think?</a:t>
            </a:r>
          </a:p>
        </p:txBody>
      </p:sp>
      <p:sp>
        <p:nvSpPr>
          <p:cNvPr id="23" name="Rounded Rectangle 22">
            <a:extLst>
              <a:ext uri="{FF2B5EF4-FFF2-40B4-BE49-F238E27FC236}">
                <a16:creationId xmlns:a16="http://schemas.microsoft.com/office/drawing/2014/main" id="{34A32D8C-FF7A-114D-8150-42724FE585E9}"/>
              </a:ext>
            </a:extLst>
          </p:cNvPr>
          <p:cNvSpPr/>
          <p:nvPr/>
        </p:nvSpPr>
        <p:spPr>
          <a:xfrm>
            <a:off x="949399" y="3122379"/>
            <a:ext cx="6056450" cy="1801815"/>
          </a:xfrm>
          <a:prstGeom prst="roundRect">
            <a:avLst/>
          </a:prstGeom>
          <a:solidFill>
            <a:schemeClr val="tx1">
              <a:lumMod val="85000"/>
              <a:lumOff val="15000"/>
            </a:schemeClr>
          </a:solidFill>
          <a:ln w="63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Google Shape;140;p28">
            <a:extLst>
              <a:ext uri="{FF2B5EF4-FFF2-40B4-BE49-F238E27FC236}">
                <a16:creationId xmlns:a16="http://schemas.microsoft.com/office/drawing/2014/main" id="{3B13EA66-8148-9E4E-A4EB-CE904C98FAC3}"/>
              </a:ext>
            </a:extLst>
          </p:cNvPr>
          <p:cNvSpPr txBox="1">
            <a:spLocks/>
          </p:cNvSpPr>
          <p:nvPr/>
        </p:nvSpPr>
        <p:spPr>
          <a:xfrm>
            <a:off x="1080985" y="3321642"/>
            <a:ext cx="5931019" cy="141552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000" dirty="0">
                <a:solidFill>
                  <a:schemeClr val="bg1"/>
                </a:solidFill>
                <a:latin typeface="Roboto Light"/>
                <a:ea typeface="Roboto Light"/>
                <a:cs typeface="Roboto Light"/>
                <a:sym typeface="Roboto Light"/>
              </a:rPr>
              <a:t>We came up with some solutions. Each have positives and negatives</a:t>
            </a:r>
          </a:p>
          <a:p>
            <a:endParaRPr lang="en-US" sz="2000" dirty="0">
              <a:solidFill>
                <a:schemeClr val="bg1"/>
              </a:solidFill>
              <a:latin typeface="Roboto Light"/>
              <a:ea typeface="Roboto Light"/>
              <a:cs typeface="Roboto Light"/>
              <a:sym typeface="Roboto Light"/>
            </a:endParaRPr>
          </a:p>
          <a:p>
            <a:r>
              <a:rPr lang="en-US" sz="2000" dirty="0">
                <a:solidFill>
                  <a:schemeClr val="bg1"/>
                </a:solidFill>
                <a:latin typeface="Roboto Light"/>
                <a:ea typeface="Roboto Light"/>
                <a:cs typeface="Roboto Light"/>
                <a:sym typeface="Roboto Light"/>
              </a:rPr>
              <a:t>We need to weigh them internally, but all are small changes…</a:t>
            </a:r>
          </a:p>
        </p:txBody>
      </p:sp>
      <p:pic>
        <p:nvPicPr>
          <p:cNvPr id="27" name="Picture 26">
            <a:extLst>
              <a:ext uri="{FF2B5EF4-FFF2-40B4-BE49-F238E27FC236}">
                <a16:creationId xmlns:a16="http://schemas.microsoft.com/office/drawing/2014/main" id="{92C638B8-4EB4-494E-88A6-E3B7AEFFB9F6}"/>
              </a:ext>
            </a:extLst>
          </p:cNvPr>
          <p:cNvPicPr>
            <a:picLocks noChangeAspect="1"/>
          </p:cNvPicPr>
          <p:nvPr/>
        </p:nvPicPr>
        <p:blipFill>
          <a:blip r:embed="rId4"/>
          <a:stretch>
            <a:fillRect/>
          </a:stretch>
        </p:blipFill>
        <p:spPr>
          <a:xfrm>
            <a:off x="213216" y="3122379"/>
            <a:ext cx="531285" cy="531285"/>
          </a:xfrm>
          <a:prstGeom prst="ellipse">
            <a:avLst/>
          </a:prstGeom>
          <a:ln>
            <a:solidFill>
              <a:srgbClr val="7030A0"/>
            </a:solidFill>
          </a:ln>
        </p:spPr>
      </p:pic>
    </p:spTree>
    <p:extLst>
      <p:ext uri="{BB962C8B-B14F-4D97-AF65-F5344CB8AC3E}">
        <p14:creationId xmlns:p14="http://schemas.microsoft.com/office/powerpoint/2010/main" val="1423815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250"/>
                                        <p:tgtEl>
                                          <p:spTgt spid="2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250"/>
                                        <p:tgtEl>
                                          <p:spTgt spid="23"/>
                                        </p:tgtEl>
                                      </p:cBhvr>
                                    </p:animEffect>
                                  </p:childTnLst>
                                </p:cTn>
                              </p:par>
                              <p:par>
                                <p:cTn id="11" presetID="31" presetClass="entr" presetSubtype="0" fill="hold" nodeType="withEffect">
                                  <p:stCondLst>
                                    <p:cond delay="0"/>
                                  </p:stCondLst>
                                  <p:childTnLst>
                                    <p:set>
                                      <p:cBhvr>
                                        <p:cTn id="12" dur="1" fill="hold">
                                          <p:stCondLst>
                                            <p:cond delay="0"/>
                                          </p:stCondLst>
                                        </p:cTn>
                                        <p:tgtEl>
                                          <p:spTgt spid="27"/>
                                        </p:tgtEl>
                                        <p:attrNameLst>
                                          <p:attrName>style.visibility</p:attrName>
                                        </p:attrNameLst>
                                      </p:cBhvr>
                                      <p:to>
                                        <p:strVal val="visible"/>
                                      </p:to>
                                    </p:set>
                                    <p:anim calcmode="lin" valueType="num">
                                      <p:cBhvr>
                                        <p:cTn id="13" dur="500" fill="hold"/>
                                        <p:tgtEl>
                                          <p:spTgt spid="27"/>
                                        </p:tgtEl>
                                        <p:attrNameLst>
                                          <p:attrName>ppt_w</p:attrName>
                                        </p:attrNameLst>
                                      </p:cBhvr>
                                      <p:tavLst>
                                        <p:tav tm="0">
                                          <p:val>
                                            <p:fltVal val="0"/>
                                          </p:val>
                                        </p:tav>
                                        <p:tav tm="100000">
                                          <p:val>
                                            <p:strVal val="#ppt_w"/>
                                          </p:val>
                                        </p:tav>
                                      </p:tavLst>
                                    </p:anim>
                                    <p:anim calcmode="lin" valueType="num">
                                      <p:cBhvr>
                                        <p:cTn id="14" dur="500" fill="hold"/>
                                        <p:tgtEl>
                                          <p:spTgt spid="27"/>
                                        </p:tgtEl>
                                        <p:attrNameLst>
                                          <p:attrName>ppt_h</p:attrName>
                                        </p:attrNameLst>
                                      </p:cBhvr>
                                      <p:tavLst>
                                        <p:tav tm="0">
                                          <p:val>
                                            <p:fltVal val="0"/>
                                          </p:val>
                                        </p:tav>
                                        <p:tav tm="100000">
                                          <p:val>
                                            <p:strVal val="#ppt_h"/>
                                          </p:val>
                                        </p:tav>
                                      </p:tavLst>
                                    </p:anim>
                                    <p:anim calcmode="lin" valueType="num">
                                      <p:cBhvr>
                                        <p:cTn id="15" dur="500" fill="hold"/>
                                        <p:tgtEl>
                                          <p:spTgt spid="27"/>
                                        </p:tgtEl>
                                        <p:attrNameLst>
                                          <p:attrName>style.rotation</p:attrName>
                                        </p:attrNameLst>
                                      </p:cBhvr>
                                      <p:tavLst>
                                        <p:tav tm="0">
                                          <p:val>
                                            <p:fltVal val="90"/>
                                          </p:val>
                                        </p:tav>
                                        <p:tav tm="100000">
                                          <p:val>
                                            <p:fltVal val="0"/>
                                          </p:val>
                                        </p:tav>
                                      </p:tavLst>
                                    </p:anim>
                                    <p:animEffect transition="in" filter="fade">
                                      <p:cBhvr>
                                        <p:cTn id="16"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0" name="Google Shape;111;p24">
            <a:extLst>
              <a:ext uri="{FF2B5EF4-FFF2-40B4-BE49-F238E27FC236}">
                <a16:creationId xmlns:a16="http://schemas.microsoft.com/office/drawing/2014/main" id="{90BF659C-B358-5A4E-9383-4CC968271C0A}"/>
              </a:ext>
            </a:extLst>
          </p:cNvPr>
          <p:cNvSpPr/>
          <p:nvPr/>
        </p:nvSpPr>
        <p:spPr>
          <a:xfrm rot="10800000">
            <a:off x="0" y="1553687"/>
            <a:ext cx="9220200" cy="3594583"/>
          </a:xfrm>
          <a:prstGeom prst="rect">
            <a:avLst/>
          </a:prstGeom>
          <a:gradFill>
            <a:gsLst>
              <a:gs pos="0">
                <a:srgbClr val="021524"/>
              </a:gs>
              <a:gs pos="100000">
                <a:srgbClr val="010F1E">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14" name="Picture 13">
            <a:extLst>
              <a:ext uri="{FF2B5EF4-FFF2-40B4-BE49-F238E27FC236}">
                <a16:creationId xmlns:a16="http://schemas.microsoft.com/office/drawing/2014/main" id="{2C69A50E-7F21-D34B-96F6-54117AC30475}"/>
              </a:ext>
            </a:extLst>
          </p:cNvPr>
          <p:cNvPicPr>
            <a:picLocks noChangeAspect="1"/>
          </p:cNvPicPr>
          <p:nvPr/>
        </p:nvPicPr>
        <p:blipFill>
          <a:blip r:embed="rId3"/>
          <a:stretch>
            <a:fillRect/>
          </a:stretch>
        </p:blipFill>
        <p:spPr>
          <a:xfrm>
            <a:off x="222741" y="5173085"/>
            <a:ext cx="525360" cy="525360"/>
          </a:xfrm>
          <a:prstGeom prst="ellipse">
            <a:avLst/>
          </a:prstGeom>
          <a:ln>
            <a:solidFill>
              <a:srgbClr val="00B0F0"/>
            </a:solidFill>
          </a:ln>
        </p:spPr>
      </p:pic>
      <p:sp>
        <p:nvSpPr>
          <p:cNvPr id="18" name="Rounded Rectangle 17">
            <a:extLst>
              <a:ext uri="{FF2B5EF4-FFF2-40B4-BE49-F238E27FC236}">
                <a16:creationId xmlns:a16="http://schemas.microsoft.com/office/drawing/2014/main" id="{9D2B1DAB-0342-5042-B017-FCD800000662}"/>
              </a:ext>
            </a:extLst>
          </p:cNvPr>
          <p:cNvSpPr/>
          <p:nvPr/>
        </p:nvSpPr>
        <p:spPr>
          <a:xfrm>
            <a:off x="6101762" y="-1050813"/>
            <a:ext cx="2045114" cy="1074840"/>
          </a:xfrm>
          <a:prstGeom prst="roundRect">
            <a:avLst/>
          </a:prstGeom>
          <a:solidFill>
            <a:schemeClr val="accent4">
              <a:lumMod val="50000"/>
            </a:schemeClr>
          </a:solid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Google Shape;140;p28">
            <a:extLst>
              <a:ext uri="{FF2B5EF4-FFF2-40B4-BE49-F238E27FC236}">
                <a16:creationId xmlns:a16="http://schemas.microsoft.com/office/drawing/2014/main" id="{82EC92DA-F992-984E-8C41-AD7C69AF861F}"/>
              </a:ext>
            </a:extLst>
          </p:cNvPr>
          <p:cNvSpPr txBox="1">
            <a:spLocks/>
          </p:cNvSpPr>
          <p:nvPr/>
        </p:nvSpPr>
        <p:spPr>
          <a:xfrm>
            <a:off x="6248400" y="-984093"/>
            <a:ext cx="1859280" cy="94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00" dirty="0">
                <a:solidFill>
                  <a:srgbClr val="FFFFFF"/>
                </a:solidFill>
                <a:latin typeface="Roboto Light"/>
                <a:ea typeface="Roboto Light"/>
                <a:cs typeface="Roboto Light"/>
                <a:sym typeface="Roboto Light"/>
              </a:rPr>
              <a:t>We’ll take a look</a:t>
            </a:r>
          </a:p>
        </p:txBody>
      </p:sp>
      <p:pic>
        <p:nvPicPr>
          <p:cNvPr id="25" name="Picture 24">
            <a:extLst>
              <a:ext uri="{FF2B5EF4-FFF2-40B4-BE49-F238E27FC236}">
                <a16:creationId xmlns:a16="http://schemas.microsoft.com/office/drawing/2014/main" id="{C29B79D5-F172-204D-B31F-14B2BA36E1F8}"/>
              </a:ext>
            </a:extLst>
          </p:cNvPr>
          <p:cNvPicPr>
            <a:picLocks noChangeAspect="1"/>
          </p:cNvPicPr>
          <p:nvPr/>
        </p:nvPicPr>
        <p:blipFill>
          <a:blip r:embed="rId4"/>
          <a:stretch>
            <a:fillRect/>
          </a:stretch>
        </p:blipFill>
        <p:spPr>
          <a:xfrm>
            <a:off x="8318326" y="-1050813"/>
            <a:ext cx="530352" cy="530352"/>
          </a:xfrm>
          <a:prstGeom prst="ellipse">
            <a:avLst/>
          </a:prstGeom>
        </p:spPr>
      </p:pic>
      <p:sp>
        <p:nvSpPr>
          <p:cNvPr id="15" name="Rounded Rectangle 14">
            <a:extLst>
              <a:ext uri="{FF2B5EF4-FFF2-40B4-BE49-F238E27FC236}">
                <a16:creationId xmlns:a16="http://schemas.microsoft.com/office/drawing/2014/main" id="{568CC285-B2EC-6C41-94BB-776E418A61FF}"/>
              </a:ext>
            </a:extLst>
          </p:cNvPr>
          <p:cNvSpPr/>
          <p:nvPr/>
        </p:nvSpPr>
        <p:spPr>
          <a:xfrm>
            <a:off x="2215562" y="302211"/>
            <a:ext cx="5931314" cy="1008120"/>
          </a:xfrm>
          <a:prstGeom prst="roundRect">
            <a:avLst/>
          </a:prstGeom>
          <a:solidFill>
            <a:schemeClr val="accent4">
              <a:lumMod val="50000"/>
            </a:schemeClr>
          </a:solid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Google Shape;140;p28">
            <a:extLst>
              <a:ext uri="{FF2B5EF4-FFF2-40B4-BE49-F238E27FC236}">
                <a16:creationId xmlns:a16="http://schemas.microsoft.com/office/drawing/2014/main" id="{7D097B94-1F8E-E143-A737-7DA41987AFEA}"/>
              </a:ext>
            </a:extLst>
          </p:cNvPr>
          <p:cNvSpPr txBox="1">
            <a:spLocks/>
          </p:cNvSpPr>
          <p:nvPr/>
        </p:nvSpPr>
        <p:spPr>
          <a:xfrm>
            <a:off x="2362200" y="368931"/>
            <a:ext cx="5745480" cy="94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00" dirty="0">
                <a:solidFill>
                  <a:srgbClr val="FFFFFF"/>
                </a:solidFill>
                <a:latin typeface="Roboto Light"/>
                <a:ea typeface="Roboto Light"/>
                <a:cs typeface="Roboto Light"/>
                <a:sym typeface="Roboto Light"/>
              </a:rPr>
              <a:t>We may have found something interesting in a similar Open-Source product.</a:t>
            </a:r>
          </a:p>
        </p:txBody>
      </p:sp>
      <p:sp>
        <p:nvSpPr>
          <p:cNvPr id="21" name="Rounded Rectangle 20">
            <a:extLst>
              <a:ext uri="{FF2B5EF4-FFF2-40B4-BE49-F238E27FC236}">
                <a16:creationId xmlns:a16="http://schemas.microsoft.com/office/drawing/2014/main" id="{599CDA89-BBF0-C84B-9B84-67B3E2DFB49D}"/>
              </a:ext>
            </a:extLst>
          </p:cNvPr>
          <p:cNvSpPr/>
          <p:nvPr/>
        </p:nvSpPr>
        <p:spPr>
          <a:xfrm>
            <a:off x="3895474" y="1593379"/>
            <a:ext cx="4251401" cy="1304923"/>
          </a:xfrm>
          <a:prstGeom prst="roundRect">
            <a:avLst/>
          </a:prstGeom>
          <a:solidFill>
            <a:schemeClr val="accent4">
              <a:lumMod val="50000"/>
            </a:schemeClr>
          </a:solid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Google Shape;140;p28">
            <a:extLst>
              <a:ext uri="{FF2B5EF4-FFF2-40B4-BE49-F238E27FC236}">
                <a16:creationId xmlns:a16="http://schemas.microsoft.com/office/drawing/2014/main" id="{8994CB73-8AED-9D49-AE1B-2BB8A89CC737}"/>
              </a:ext>
            </a:extLst>
          </p:cNvPr>
          <p:cNvSpPr txBox="1">
            <a:spLocks/>
          </p:cNvSpPr>
          <p:nvPr/>
        </p:nvSpPr>
        <p:spPr>
          <a:xfrm>
            <a:off x="3977624" y="1743242"/>
            <a:ext cx="4145280" cy="94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00" dirty="0">
                <a:solidFill>
                  <a:srgbClr val="FFFFFF"/>
                </a:solidFill>
                <a:latin typeface="Roboto Light"/>
                <a:ea typeface="Roboto Light"/>
                <a:cs typeface="Roboto Light"/>
                <a:sym typeface="Roboto Light"/>
              </a:rPr>
              <a:t>Looks like there’s a </a:t>
            </a:r>
            <a:r>
              <a:rPr lang="en-US" sz="1800" u="sng" dirty="0">
                <a:solidFill>
                  <a:srgbClr val="4A86E8"/>
                </a:solidFill>
                <a:latin typeface="Roboto Light"/>
                <a:ea typeface="Roboto Light"/>
                <a:cs typeface="Roboto Light"/>
                <a:sym typeface="Roboto Light"/>
              </a:rPr>
              <a:t>Library</a:t>
            </a:r>
            <a:r>
              <a:rPr lang="en-US" sz="1800" dirty="0">
                <a:solidFill>
                  <a:srgbClr val="FFFFFF"/>
                </a:solidFill>
                <a:latin typeface="Roboto Light"/>
                <a:ea typeface="Roboto Light"/>
                <a:cs typeface="Roboto Light"/>
                <a:sym typeface="Roboto Light"/>
              </a:rPr>
              <a:t> which may allow us to share the </a:t>
            </a:r>
            <a:r>
              <a:rPr lang="en-US" sz="1800" dirty="0" err="1">
                <a:solidFill>
                  <a:srgbClr val="FFFFFF"/>
                </a:solidFill>
                <a:latin typeface="Roboto Light"/>
                <a:ea typeface="Roboto Light"/>
                <a:cs typeface="Roboto Light"/>
                <a:sym typeface="Roboto Light"/>
              </a:rPr>
              <a:t>ngx.ctx</a:t>
            </a:r>
            <a:r>
              <a:rPr lang="en-US" sz="1800" dirty="0">
                <a:solidFill>
                  <a:srgbClr val="FFFFFF"/>
                </a:solidFill>
                <a:latin typeface="Roboto Light"/>
                <a:ea typeface="Roboto Light"/>
                <a:cs typeface="Roboto Light"/>
                <a:sym typeface="Roboto Light"/>
              </a:rPr>
              <a:t> between these </a:t>
            </a:r>
            <a:r>
              <a:rPr lang="en-US" sz="1800" dirty="0" err="1">
                <a:solidFill>
                  <a:srgbClr val="FFFFFF"/>
                </a:solidFill>
                <a:latin typeface="Roboto Light"/>
                <a:ea typeface="Roboto Light"/>
                <a:cs typeface="Roboto Light"/>
                <a:sym typeface="Roboto Light"/>
              </a:rPr>
              <a:t>subrequests</a:t>
            </a:r>
            <a:r>
              <a:rPr lang="en-US" sz="1800" dirty="0">
                <a:solidFill>
                  <a:srgbClr val="FFFFFF"/>
                </a:solidFill>
                <a:latin typeface="Roboto Light"/>
                <a:ea typeface="Roboto Light"/>
                <a:cs typeface="Roboto Light"/>
                <a:sym typeface="Roboto Light"/>
              </a:rPr>
              <a:t>. What do u think?</a:t>
            </a:r>
          </a:p>
        </p:txBody>
      </p:sp>
      <p:sp>
        <p:nvSpPr>
          <p:cNvPr id="23" name="Rounded Rectangle 22">
            <a:extLst>
              <a:ext uri="{FF2B5EF4-FFF2-40B4-BE49-F238E27FC236}">
                <a16:creationId xmlns:a16="http://schemas.microsoft.com/office/drawing/2014/main" id="{34A32D8C-FF7A-114D-8150-42724FE585E9}"/>
              </a:ext>
            </a:extLst>
          </p:cNvPr>
          <p:cNvSpPr/>
          <p:nvPr/>
        </p:nvSpPr>
        <p:spPr>
          <a:xfrm>
            <a:off x="955555" y="3122379"/>
            <a:ext cx="6056450" cy="1801815"/>
          </a:xfrm>
          <a:prstGeom prst="roundRect">
            <a:avLst/>
          </a:prstGeom>
          <a:solidFill>
            <a:schemeClr val="tx1">
              <a:lumMod val="85000"/>
              <a:lumOff val="15000"/>
            </a:schemeClr>
          </a:solidFill>
          <a:ln w="63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Google Shape;140;p28">
            <a:extLst>
              <a:ext uri="{FF2B5EF4-FFF2-40B4-BE49-F238E27FC236}">
                <a16:creationId xmlns:a16="http://schemas.microsoft.com/office/drawing/2014/main" id="{3B13EA66-8148-9E4E-A4EB-CE904C98FAC3}"/>
              </a:ext>
            </a:extLst>
          </p:cNvPr>
          <p:cNvSpPr txBox="1">
            <a:spLocks/>
          </p:cNvSpPr>
          <p:nvPr/>
        </p:nvSpPr>
        <p:spPr>
          <a:xfrm>
            <a:off x="1080985" y="3321642"/>
            <a:ext cx="5931019" cy="141552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000" dirty="0">
                <a:solidFill>
                  <a:schemeClr val="bg1"/>
                </a:solidFill>
                <a:latin typeface="Roboto Light"/>
                <a:ea typeface="Roboto Light"/>
                <a:cs typeface="Roboto Light"/>
                <a:sym typeface="Roboto Light"/>
              </a:rPr>
              <a:t>We came up with some solutions. Each have positives and negatives</a:t>
            </a:r>
          </a:p>
          <a:p>
            <a:endParaRPr lang="en-US" sz="2000" dirty="0">
              <a:solidFill>
                <a:schemeClr val="bg1"/>
              </a:solidFill>
              <a:latin typeface="Roboto Light"/>
              <a:ea typeface="Roboto Light"/>
              <a:cs typeface="Roboto Light"/>
              <a:sym typeface="Roboto Light"/>
            </a:endParaRPr>
          </a:p>
          <a:p>
            <a:r>
              <a:rPr lang="en-US" sz="2000" dirty="0">
                <a:solidFill>
                  <a:schemeClr val="bg1"/>
                </a:solidFill>
                <a:latin typeface="Roboto Light"/>
                <a:ea typeface="Roboto Light"/>
                <a:cs typeface="Roboto Light"/>
                <a:sym typeface="Roboto Light"/>
              </a:rPr>
              <a:t>We need to weigh them internally, but all are small changes…</a:t>
            </a:r>
          </a:p>
        </p:txBody>
      </p:sp>
      <p:pic>
        <p:nvPicPr>
          <p:cNvPr id="27" name="Picture 26">
            <a:extLst>
              <a:ext uri="{FF2B5EF4-FFF2-40B4-BE49-F238E27FC236}">
                <a16:creationId xmlns:a16="http://schemas.microsoft.com/office/drawing/2014/main" id="{92C638B8-4EB4-494E-88A6-E3B7AEFFB9F6}"/>
              </a:ext>
            </a:extLst>
          </p:cNvPr>
          <p:cNvPicPr>
            <a:picLocks noChangeAspect="1"/>
          </p:cNvPicPr>
          <p:nvPr/>
        </p:nvPicPr>
        <p:blipFill>
          <a:blip r:embed="rId5"/>
          <a:stretch>
            <a:fillRect/>
          </a:stretch>
        </p:blipFill>
        <p:spPr>
          <a:xfrm>
            <a:off x="213216" y="3122379"/>
            <a:ext cx="531285" cy="531285"/>
          </a:xfrm>
          <a:prstGeom prst="ellipse">
            <a:avLst/>
          </a:prstGeom>
          <a:ln>
            <a:solidFill>
              <a:srgbClr val="7030A0"/>
            </a:solidFill>
          </a:ln>
        </p:spPr>
      </p:pic>
      <p:pic>
        <p:nvPicPr>
          <p:cNvPr id="4" name="Picture 3">
            <a:extLst>
              <a:ext uri="{FF2B5EF4-FFF2-40B4-BE49-F238E27FC236}">
                <a16:creationId xmlns:a16="http://schemas.microsoft.com/office/drawing/2014/main" id="{3A085A25-F9AC-B441-988D-BB920F62577E}"/>
              </a:ext>
            </a:extLst>
          </p:cNvPr>
          <p:cNvPicPr>
            <a:picLocks noChangeAspect="1"/>
          </p:cNvPicPr>
          <p:nvPr/>
        </p:nvPicPr>
        <p:blipFill>
          <a:blip r:embed="rId6"/>
          <a:stretch>
            <a:fillRect/>
          </a:stretch>
        </p:blipFill>
        <p:spPr>
          <a:xfrm>
            <a:off x="951838" y="5167495"/>
            <a:ext cx="6521524" cy="3038437"/>
          </a:xfrm>
          <a:prstGeom prst="roundRect">
            <a:avLst/>
          </a:prstGeom>
          <a:ln>
            <a:solidFill>
              <a:srgbClr val="00B0F0"/>
            </a:solidFill>
          </a:ln>
        </p:spPr>
      </p:pic>
    </p:spTree>
    <p:extLst>
      <p:ext uri="{BB962C8B-B14F-4D97-AF65-F5344CB8AC3E}">
        <p14:creationId xmlns:p14="http://schemas.microsoft.com/office/powerpoint/2010/main" val="3266746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withEffect">
                                  <p:stCondLst>
                                    <p:cond delay="0"/>
                                  </p:stCondLst>
                                  <p:childTnLst>
                                    <p:animMotion origin="layout" path="M 2.77778E-7 -0.61944 L 2.77778E-7 5.55556E-6 " pathEditMode="fixed" ptsTypes="AA">
                                      <p:cBhvr>
                                        <p:cTn id="6" dur="250" spd="-100000" fill="hold"/>
                                        <p:tgtEl>
                                          <p:spTgt spid="14"/>
                                        </p:tgtEl>
                                        <p:attrNameLst>
                                          <p:attrName>ppt_x</p:attrName>
                                          <p:attrName>ppt_y</p:attrName>
                                        </p:attrNameLst>
                                      </p:cBhvr>
                                    </p:animMotion>
                                  </p:childTnLst>
                                </p:cTn>
                              </p:par>
                              <p:par>
                                <p:cTn id="7" presetID="0" presetClass="path" presetSubtype="0" accel="50000" decel="50000" fill="hold" grpId="0" nodeType="withEffect">
                                  <p:stCondLst>
                                    <p:cond delay="0"/>
                                  </p:stCondLst>
                                  <p:childTnLst>
                                    <p:animMotion origin="layout" path="M -3.33333E-6 -0.61944 L -3.33333E-6 5.55556E-6 " pathEditMode="fixed" ptsTypes="AA">
                                      <p:cBhvr>
                                        <p:cTn id="8" dur="250" spd="-100000" fill="hold"/>
                                        <p:tgtEl>
                                          <p:spTgt spid="18"/>
                                        </p:tgtEl>
                                        <p:attrNameLst>
                                          <p:attrName>ppt_x</p:attrName>
                                          <p:attrName>ppt_y</p:attrName>
                                        </p:attrNameLst>
                                      </p:cBhvr>
                                    </p:animMotion>
                                  </p:childTnLst>
                                </p:cTn>
                              </p:par>
                              <p:par>
                                <p:cTn id="9" presetID="0" presetClass="path" presetSubtype="0" accel="50000" decel="50000" fill="hold" grpId="0" nodeType="withEffect">
                                  <p:stCondLst>
                                    <p:cond delay="0"/>
                                  </p:stCondLst>
                                  <p:childTnLst>
                                    <p:animMotion origin="layout" path="M 2.77778E-7 -0.61944 L 2.77778E-7 5.55556E-6 " pathEditMode="fixed" ptsTypes="AA">
                                      <p:cBhvr>
                                        <p:cTn id="10" dur="250" spd="-100000" fill="hold"/>
                                        <p:tgtEl>
                                          <p:spTgt spid="19"/>
                                        </p:tgtEl>
                                        <p:attrNameLst>
                                          <p:attrName>ppt_x</p:attrName>
                                          <p:attrName>ppt_y</p:attrName>
                                        </p:attrNameLst>
                                      </p:cBhvr>
                                    </p:animMotion>
                                  </p:childTnLst>
                                </p:cTn>
                              </p:par>
                              <p:par>
                                <p:cTn id="11" presetID="0" presetClass="path" presetSubtype="0" accel="50000" decel="50000" fill="hold" nodeType="withEffect">
                                  <p:stCondLst>
                                    <p:cond delay="0"/>
                                  </p:stCondLst>
                                  <p:childTnLst>
                                    <p:animMotion origin="layout" path="M -3.33333E-6 -0.61944 L -3.33333E-6 5.55556E-6 " pathEditMode="fixed" ptsTypes="AA">
                                      <p:cBhvr>
                                        <p:cTn id="12" dur="250" spd="-100000" fill="hold"/>
                                        <p:tgtEl>
                                          <p:spTgt spid="25"/>
                                        </p:tgtEl>
                                        <p:attrNameLst>
                                          <p:attrName>ppt_x</p:attrName>
                                          <p:attrName>ppt_y</p:attrName>
                                        </p:attrNameLst>
                                      </p:cBhvr>
                                    </p:animMotion>
                                  </p:childTnLst>
                                </p:cTn>
                              </p:par>
                              <p:par>
                                <p:cTn id="13" presetID="0" presetClass="path" presetSubtype="0" accel="50000" decel="50000" fill="hold" grpId="0" nodeType="withEffect">
                                  <p:stCondLst>
                                    <p:cond delay="0"/>
                                  </p:stCondLst>
                                  <p:childTnLst>
                                    <p:animMotion origin="layout" path="M -3.33333E-6 -0.61914 L -3.33333E-6 0.00031 " pathEditMode="fixed" ptsTypes="AA">
                                      <p:cBhvr>
                                        <p:cTn id="14" dur="250" spd="-100000" fill="hold"/>
                                        <p:tgtEl>
                                          <p:spTgt spid="15"/>
                                        </p:tgtEl>
                                        <p:attrNameLst>
                                          <p:attrName>ppt_x</p:attrName>
                                          <p:attrName>ppt_y</p:attrName>
                                        </p:attrNameLst>
                                      </p:cBhvr>
                                    </p:animMotion>
                                  </p:childTnLst>
                                </p:cTn>
                              </p:par>
                              <p:par>
                                <p:cTn id="15" presetID="0" presetClass="path" presetSubtype="0" accel="50000" decel="50000" fill="hold" grpId="0" nodeType="withEffect">
                                  <p:stCondLst>
                                    <p:cond delay="0"/>
                                  </p:stCondLst>
                                  <p:childTnLst>
                                    <p:animMotion origin="layout" path="M 2.77778E-7 -0.61914 L 2.77778E-7 0.00031 " pathEditMode="fixed" ptsTypes="AA">
                                      <p:cBhvr>
                                        <p:cTn id="16" dur="250" spd="-100000" fill="hold"/>
                                        <p:tgtEl>
                                          <p:spTgt spid="20"/>
                                        </p:tgtEl>
                                        <p:attrNameLst>
                                          <p:attrName>ppt_x</p:attrName>
                                          <p:attrName>ppt_y</p:attrName>
                                        </p:attrNameLst>
                                      </p:cBhvr>
                                    </p:animMotion>
                                  </p:childTnLst>
                                </p:cTn>
                              </p:par>
                              <p:par>
                                <p:cTn id="17" presetID="0" presetClass="path" presetSubtype="0" accel="50000" decel="50000" fill="hold" grpId="0" nodeType="withEffect">
                                  <p:stCondLst>
                                    <p:cond delay="0"/>
                                  </p:stCondLst>
                                  <p:childTnLst>
                                    <p:animMotion origin="layout" path="M -3.33333E-6 -0.61944 L -3.33333E-6 5.55556E-6 " pathEditMode="fixed" ptsTypes="AA">
                                      <p:cBhvr>
                                        <p:cTn id="18" dur="250" spd="-100000" fill="hold"/>
                                        <p:tgtEl>
                                          <p:spTgt spid="21"/>
                                        </p:tgtEl>
                                        <p:attrNameLst>
                                          <p:attrName>ppt_x</p:attrName>
                                          <p:attrName>ppt_y</p:attrName>
                                        </p:attrNameLst>
                                      </p:cBhvr>
                                    </p:animMotion>
                                  </p:childTnLst>
                                </p:cTn>
                              </p:par>
                              <p:par>
                                <p:cTn id="19" presetID="0" presetClass="path" presetSubtype="0" accel="50000" decel="50000" fill="hold" grpId="0" nodeType="withEffect">
                                  <p:stCondLst>
                                    <p:cond delay="0"/>
                                  </p:stCondLst>
                                  <p:childTnLst>
                                    <p:animMotion origin="layout" path="M -3.33333E-6 -0.61913 L -3.33333E-6 0.00032 " pathEditMode="fixed" ptsTypes="AA">
                                      <p:cBhvr>
                                        <p:cTn id="20" dur="250" spd="-100000" fill="hold"/>
                                        <p:tgtEl>
                                          <p:spTgt spid="22"/>
                                        </p:tgtEl>
                                        <p:attrNameLst>
                                          <p:attrName>ppt_x</p:attrName>
                                          <p:attrName>ppt_y</p:attrName>
                                        </p:attrNameLst>
                                      </p:cBhvr>
                                    </p:animMotion>
                                  </p:childTnLst>
                                </p:cTn>
                              </p:par>
                              <p:par>
                                <p:cTn id="21" presetID="0" presetClass="path" presetSubtype="0" accel="50000" decel="50000" fill="hold" grpId="0" nodeType="withEffect">
                                  <p:stCondLst>
                                    <p:cond delay="0"/>
                                  </p:stCondLst>
                                  <p:childTnLst>
                                    <p:animMotion origin="layout" path="M -3.33333E-6 -0.61944 L -3.33333E-6 5.55556E-6 " pathEditMode="fixed" ptsTypes="AA">
                                      <p:cBhvr>
                                        <p:cTn id="22" dur="250" spd="-100000" fill="hold"/>
                                        <p:tgtEl>
                                          <p:spTgt spid="23"/>
                                        </p:tgtEl>
                                        <p:attrNameLst>
                                          <p:attrName>ppt_x</p:attrName>
                                          <p:attrName>ppt_y</p:attrName>
                                        </p:attrNameLst>
                                      </p:cBhvr>
                                    </p:animMotion>
                                  </p:childTnLst>
                                </p:cTn>
                              </p:par>
                              <p:par>
                                <p:cTn id="23" presetID="0" presetClass="path" presetSubtype="0" accel="50000" decel="50000" fill="hold" grpId="0" nodeType="withEffect">
                                  <p:stCondLst>
                                    <p:cond delay="0"/>
                                  </p:stCondLst>
                                  <p:childTnLst>
                                    <p:animMotion origin="layout" path="M -3.33333E-6 -0.61944 L -3.33333E-6 5.55556E-6 " pathEditMode="fixed" ptsTypes="AA">
                                      <p:cBhvr>
                                        <p:cTn id="24" dur="250" spd="-100000" fill="hold"/>
                                        <p:tgtEl>
                                          <p:spTgt spid="24"/>
                                        </p:tgtEl>
                                        <p:attrNameLst>
                                          <p:attrName>ppt_x</p:attrName>
                                          <p:attrName>ppt_y</p:attrName>
                                        </p:attrNameLst>
                                      </p:cBhvr>
                                    </p:animMotion>
                                  </p:childTnLst>
                                </p:cTn>
                              </p:par>
                              <p:par>
                                <p:cTn id="25" presetID="0" presetClass="path" presetSubtype="0" accel="50000" decel="50000" fill="hold" nodeType="withEffect">
                                  <p:stCondLst>
                                    <p:cond delay="0"/>
                                  </p:stCondLst>
                                  <p:childTnLst>
                                    <p:animMotion origin="layout" path="M 2.77778E-7 -0.61944 L 2.77778E-7 5.55556E-6 " pathEditMode="fixed" ptsTypes="AA">
                                      <p:cBhvr>
                                        <p:cTn id="26" dur="250" spd="-100000" fill="hold"/>
                                        <p:tgtEl>
                                          <p:spTgt spid="27"/>
                                        </p:tgtEl>
                                        <p:attrNameLst>
                                          <p:attrName>ppt_x</p:attrName>
                                          <p:attrName>ppt_y</p:attrName>
                                        </p:attrNameLst>
                                      </p:cBhvr>
                                    </p:animMotion>
                                  </p:childTnLst>
                                </p:cTn>
                              </p:par>
                              <p:par>
                                <p:cTn id="27" presetID="0" presetClass="path" presetSubtype="0" accel="50000" decel="50000" fill="hold" nodeType="withEffect">
                                  <p:stCondLst>
                                    <p:cond delay="0"/>
                                  </p:stCondLst>
                                  <p:childTnLst>
                                    <p:animMotion origin="layout" path="M -3.33333E-6 -0.62315 L -3.33333E-6 -0.0037 " pathEditMode="fixed" ptsTypes="AA">
                                      <p:cBhvr>
                                        <p:cTn id="28" dur="250" spd="-100000" fill="hold"/>
                                        <p:tgtEl>
                                          <p:spTgt spid="4"/>
                                        </p:tgtEl>
                                        <p:attrNameLst>
                                          <p:attrName>ppt_x</p:attrName>
                                          <p:attrName>ppt_y</p:attrName>
                                        </p:attrNameLst>
                                      </p:cBhvr>
                                    </p:animMotion>
                                  </p:childTnLst>
                                </p:cTn>
                              </p:par>
                              <p:par>
                                <p:cTn id="29" presetID="10" presetClass="entr" presetSubtype="0" fill="hold" nodeType="with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fade">
                                      <p:cBhvr>
                                        <p:cTn id="31" dur="500"/>
                                        <p:tgtEl>
                                          <p:spTgt spid="4"/>
                                        </p:tgtEl>
                                      </p:cBhvr>
                                    </p:animEffect>
                                  </p:childTnLst>
                                </p:cTn>
                              </p:par>
                              <p:par>
                                <p:cTn id="32" presetID="31" presetClass="entr" presetSubtype="0" fill="hold" nodeType="withEffect">
                                  <p:stCondLst>
                                    <p:cond delay="0"/>
                                  </p:stCondLst>
                                  <p:childTnLst>
                                    <p:set>
                                      <p:cBhvr>
                                        <p:cTn id="33" dur="1" fill="hold">
                                          <p:stCondLst>
                                            <p:cond delay="0"/>
                                          </p:stCondLst>
                                        </p:cTn>
                                        <p:tgtEl>
                                          <p:spTgt spid="14"/>
                                        </p:tgtEl>
                                        <p:attrNameLst>
                                          <p:attrName>style.visibility</p:attrName>
                                        </p:attrNameLst>
                                      </p:cBhvr>
                                      <p:to>
                                        <p:strVal val="visible"/>
                                      </p:to>
                                    </p:set>
                                    <p:anim calcmode="lin" valueType="num">
                                      <p:cBhvr>
                                        <p:cTn id="34" dur="250" fill="hold"/>
                                        <p:tgtEl>
                                          <p:spTgt spid="14"/>
                                        </p:tgtEl>
                                        <p:attrNameLst>
                                          <p:attrName>ppt_w</p:attrName>
                                        </p:attrNameLst>
                                      </p:cBhvr>
                                      <p:tavLst>
                                        <p:tav tm="0">
                                          <p:val>
                                            <p:fltVal val="0"/>
                                          </p:val>
                                        </p:tav>
                                        <p:tav tm="100000">
                                          <p:val>
                                            <p:strVal val="#ppt_w"/>
                                          </p:val>
                                        </p:tav>
                                      </p:tavLst>
                                    </p:anim>
                                    <p:anim calcmode="lin" valueType="num">
                                      <p:cBhvr>
                                        <p:cTn id="35" dur="250" fill="hold"/>
                                        <p:tgtEl>
                                          <p:spTgt spid="14"/>
                                        </p:tgtEl>
                                        <p:attrNameLst>
                                          <p:attrName>ppt_h</p:attrName>
                                        </p:attrNameLst>
                                      </p:cBhvr>
                                      <p:tavLst>
                                        <p:tav tm="0">
                                          <p:val>
                                            <p:fltVal val="0"/>
                                          </p:val>
                                        </p:tav>
                                        <p:tav tm="100000">
                                          <p:val>
                                            <p:strVal val="#ppt_h"/>
                                          </p:val>
                                        </p:tav>
                                      </p:tavLst>
                                    </p:anim>
                                    <p:anim calcmode="lin" valueType="num">
                                      <p:cBhvr>
                                        <p:cTn id="36" dur="250" fill="hold"/>
                                        <p:tgtEl>
                                          <p:spTgt spid="14"/>
                                        </p:tgtEl>
                                        <p:attrNameLst>
                                          <p:attrName>style.rotation</p:attrName>
                                        </p:attrNameLst>
                                      </p:cBhvr>
                                      <p:tavLst>
                                        <p:tav tm="0">
                                          <p:val>
                                            <p:fltVal val="90"/>
                                          </p:val>
                                        </p:tav>
                                        <p:tav tm="100000">
                                          <p:val>
                                            <p:fltVal val="0"/>
                                          </p:val>
                                        </p:tav>
                                      </p:tavLst>
                                    </p:anim>
                                    <p:animEffect transition="in" filter="fade">
                                      <p:cBhvr>
                                        <p:cTn id="37" dur="25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p:bldP spid="15" grpId="0" animBg="1"/>
      <p:bldP spid="20" grpId="0"/>
      <p:bldP spid="21" grpId="0" animBg="1"/>
      <p:bldP spid="22" grpId="0"/>
      <p:bldP spid="23" grpId="0" animBg="1"/>
      <p:bldP spid="24"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0" name="Google Shape;111;p24">
            <a:extLst>
              <a:ext uri="{FF2B5EF4-FFF2-40B4-BE49-F238E27FC236}">
                <a16:creationId xmlns:a16="http://schemas.microsoft.com/office/drawing/2014/main" id="{90BF659C-B358-5A4E-9383-4CC968271C0A}"/>
              </a:ext>
            </a:extLst>
          </p:cNvPr>
          <p:cNvSpPr/>
          <p:nvPr/>
        </p:nvSpPr>
        <p:spPr>
          <a:xfrm rot="10800000">
            <a:off x="0" y="1553687"/>
            <a:ext cx="9220200" cy="3594583"/>
          </a:xfrm>
          <a:prstGeom prst="rect">
            <a:avLst/>
          </a:prstGeom>
          <a:gradFill>
            <a:gsLst>
              <a:gs pos="0">
                <a:srgbClr val="021524"/>
              </a:gs>
              <a:gs pos="100000">
                <a:srgbClr val="010F1E">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14" name="Picture 13">
            <a:extLst>
              <a:ext uri="{FF2B5EF4-FFF2-40B4-BE49-F238E27FC236}">
                <a16:creationId xmlns:a16="http://schemas.microsoft.com/office/drawing/2014/main" id="{2C69A50E-7F21-D34B-96F6-54117AC30475}"/>
              </a:ext>
            </a:extLst>
          </p:cNvPr>
          <p:cNvPicPr>
            <a:picLocks noChangeAspect="1"/>
          </p:cNvPicPr>
          <p:nvPr/>
        </p:nvPicPr>
        <p:blipFill>
          <a:blip r:embed="rId3"/>
          <a:stretch>
            <a:fillRect/>
          </a:stretch>
        </p:blipFill>
        <p:spPr>
          <a:xfrm>
            <a:off x="222741" y="1986964"/>
            <a:ext cx="525360" cy="525360"/>
          </a:xfrm>
          <a:prstGeom prst="ellipse">
            <a:avLst/>
          </a:prstGeom>
        </p:spPr>
      </p:pic>
      <p:sp>
        <p:nvSpPr>
          <p:cNvPr id="18" name="Rounded Rectangle 17">
            <a:extLst>
              <a:ext uri="{FF2B5EF4-FFF2-40B4-BE49-F238E27FC236}">
                <a16:creationId xmlns:a16="http://schemas.microsoft.com/office/drawing/2014/main" id="{9D2B1DAB-0342-5042-B017-FCD800000662}"/>
              </a:ext>
            </a:extLst>
          </p:cNvPr>
          <p:cNvSpPr/>
          <p:nvPr/>
        </p:nvSpPr>
        <p:spPr>
          <a:xfrm>
            <a:off x="6101762" y="-4236934"/>
            <a:ext cx="2045114" cy="1074840"/>
          </a:xfrm>
          <a:prstGeom prst="roundRect">
            <a:avLst/>
          </a:prstGeom>
          <a:solidFill>
            <a:schemeClr val="accent4">
              <a:lumMod val="50000"/>
            </a:schemeClr>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Google Shape;140;p28">
            <a:extLst>
              <a:ext uri="{FF2B5EF4-FFF2-40B4-BE49-F238E27FC236}">
                <a16:creationId xmlns:a16="http://schemas.microsoft.com/office/drawing/2014/main" id="{82EC92DA-F992-984E-8C41-AD7C69AF861F}"/>
              </a:ext>
            </a:extLst>
          </p:cNvPr>
          <p:cNvSpPr txBox="1">
            <a:spLocks/>
          </p:cNvSpPr>
          <p:nvPr/>
        </p:nvSpPr>
        <p:spPr>
          <a:xfrm>
            <a:off x="6248400" y="-4170214"/>
            <a:ext cx="1859280" cy="94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00" dirty="0">
                <a:solidFill>
                  <a:srgbClr val="FFFFFF"/>
                </a:solidFill>
                <a:latin typeface="Roboto Light"/>
                <a:ea typeface="Roboto Light"/>
                <a:cs typeface="Roboto Light"/>
                <a:sym typeface="Roboto Light"/>
              </a:rPr>
              <a:t>We’ll take a look</a:t>
            </a:r>
          </a:p>
        </p:txBody>
      </p:sp>
      <p:pic>
        <p:nvPicPr>
          <p:cNvPr id="25" name="Picture 24">
            <a:extLst>
              <a:ext uri="{FF2B5EF4-FFF2-40B4-BE49-F238E27FC236}">
                <a16:creationId xmlns:a16="http://schemas.microsoft.com/office/drawing/2014/main" id="{C29B79D5-F172-204D-B31F-14B2BA36E1F8}"/>
              </a:ext>
            </a:extLst>
          </p:cNvPr>
          <p:cNvPicPr>
            <a:picLocks noChangeAspect="1"/>
          </p:cNvPicPr>
          <p:nvPr/>
        </p:nvPicPr>
        <p:blipFill>
          <a:blip r:embed="rId4"/>
          <a:stretch>
            <a:fillRect/>
          </a:stretch>
        </p:blipFill>
        <p:spPr>
          <a:xfrm>
            <a:off x="8318326" y="-4236934"/>
            <a:ext cx="530352" cy="530352"/>
          </a:xfrm>
          <a:prstGeom prst="ellipse">
            <a:avLst/>
          </a:prstGeom>
        </p:spPr>
      </p:pic>
      <p:sp>
        <p:nvSpPr>
          <p:cNvPr id="15" name="Rounded Rectangle 14">
            <a:extLst>
              <a:ext uri="{FF2B5EF4-FFF2-40B4-BE49-F238E27FC236}">
                <a16:creationId xmlns:a16="http://schemas.microsoft.com/office/drawing/2014/main" id="{568CC285-B2EC-6C41-94BB-776E418A61FF}"/>
              </a:ext>
            </a:extLst>
          </p:cNvPr>
          <p:cNvSpPr/>
          <p:nvPr/>
        </p:nvSpPr>
        <p:spPr>
          <a:xfrm>
            <a:off x="2215562" y="-2883910"/>
            <a:ext cx="5931314" cy="1008120"/>
          </a:xfrm>
          <a:prstGeom prst="roundRect">
            <a:avLst/>
          </a:prstGeom>
          <a:solidFill>
            <a:schemeClr val="accent4">
              <a:lumMod val="50000"/>
            </a:schemeClr>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Google Shape;140;p28">
            <a:extLst>
              <a:ext uri="{FF2B5EF4-FFF2-40B4-BE49-F238E27FC236}">
                <a16:creationId xmlns:a16="http://schemas.microsoft.com/office/drawing/2014/main" id="{7D097B94-1F8E-E143-A737-7DA41987AFEA}"/>
              </a:ext>
            </a:extLst>
          </p:cNvPr>
          <p:cNvSpPr txBox="1">
            <a:spLocks/>
          </p:cNvSpPr>
          <p:nvPr/>
        </p:nvSpPr>
        <p:spPr>
          <a:xfrm>
            <a:off x="2362200" y="-2817190"/>
            <a:ext cx="5745480" cy="94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00" dirty="0">
                <a:solidFill>
                  <a:srgbClr val="FFFFFF"/>
                </a:solidFill>
                <a:latin typeface="Roboto Light"/>
                <a:ea typeface="Roboto Light"/>
                <a:cs typeface="Roboto Light"/>
                <a:sym typeface="Roboto Light"/>
              </a:rPr>
              <a:t>We may have found something interesting in a similar Open-Source product.</a:t>
            </a:r>
          </a:p>
        </p:txBody>
      </p:sp>
      <p:sp>
        <p:nvSpPr>
          <p:cNvPr id="21" name="Rounded Rectangle 20">
            <a:extLst>
              <a:ext uri="{FF2B5EF4-FFF2-40B4-BE49-F238E27FC236}">
                <a16:creationId xmlns:a16="http://schemas.microsoft.com/office/drawing/2014/main" id="{599CDA89-BBF0-C84B-9B84-67B3E2DFB49D}"/>
              </a:ext>
            </a:extLst>
          </p:cNvPr>
          <p:cNvSpPr/>
          <p:nvPr/>
        </p:nvSpPr>
        <p:spPr>
          <a:xfrm>
            <a:off x="3895474" y="-1592742"/>
            <a:ext cx="4251401" cy="1304923"/>
          </a:xfrm>
          <a:prstGeom prst="roundRect">
            <a:avLst/>
          </a:prstGeom>
          <a:solidFill>
            <a:schemeClr val="accent4">
              <a:lumMod val="50000"/>
            </a:schemeClr>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Google Shape;140;p28">
            <a:extLst>
              <a:ext uri="{FF2B5EF4-FFF2-40B4-BE49-F238E27FC236}">
                <a16:creationId xmlns:a16="http://schemas.microsoft.com/office/drawing/2014/main" id="{8994CB73-8AED-9D49-AE1B-2BB8A89CC737}"/>
              </a:ext>
            </a:extLst>
          </p:cNvPr>
          <p:cNvSpPr txBox="1">
            <a:spLocks/>
          </p:cNvSpPr>
          <p:nvPr/>
        </p:nvSpPr>
        <p:spPr>
          <a:xfrm>
            <a:off x="3977624" y="-1442879"/>
            <a:ext cx="4145280" cy="94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00" dirty="0">
                <a:solidFill>
                  <a:srgbClr val="FFFFFF"/>
                </a:solidFill>
                <a:latin typeface="Roboto Light"/>
                <a:ea typeface="Roboto Light"/>
                <a:cs typeface="Roboto Light"/>
                <a:sym typeface="Roboto Light"/>
              </a:rPr>
              <a:t>Looks like there’s a </a:t>
            </a:r>
            <a:r>
              <a:rPr lang="en-US" sz="1800" u="sng" dirty="0">
                <a:solidFill>
                  <a:srgbClr val="4A86E8"/>
                </a:solidFill>
                <a:latin typeface="Roboto Light"/>
                <a:ea typeface="Roboto Light"/>
                <a:cs typeface="Roboto Light"/>
                <a:sym typeface="Roboto Light"/>
              </a:rPr>
              <a:t>Library</a:t>
            </a:r>
            <a:r>
              <a:rPr lang="en-US" sz="1800" dirty="0">
                <a:solidFill>
                  <a:srgbClr val="FFFFFF"/>
                </a:solidFill>
                <a:latin typeface="Roboto Light"/>
                <a:ea typeface="Roboto Light"/>
                <a:cs typeface="Roboto Light"/>
                <a:sym typeface="Roboto Light"/>
              </a:rPr>
              <a:t> which may allow us to share the </a:t>
            </a:r>
            <a:r>
              <a:rPr lang="en-US" sz="1800" dirty="0" err="1">
                <a:solidFill>
                  <a:srgbClr val="FFFFFF"/>
                </a:solidFill>
                <a:latin typeface="Roboto Light"/>
                <a:ea typeface="Roboto Light"/>
                <a:cs typeface="Roboto Light"/>
                <a:sym typeface="Roboto Light"/>
              </a:rPr>
              <a:t>ngx.ctx</a:t>
            </a:r>
            <a:r>
              <a:rPr lang="en-US" sz="1800" dirty="0">
                <a:solidFill>
                  <a:srgbClr val="FFFFFF"/>
                </a:solidFill>
                <a:latin typeface="Roboto Light"/>
                <a:ea typeface="Roboto Light"/>
                <a:cs typeface="Roboto Light"/>
                <a:sym typeface="Roboto Light"/>
              </a:rPr>
              <a:t> between these </a:t>
            </a:r>
            <a:r>
              <a:rPr lang="en-US" sz="1800" dirty="0" err="1">
                <a:solidFill>
                  <a:srgbClr val="FFFFFF"/>
                </a:solidFill>
                <a:latin typeface="Roboto Light"/>
                <a:ea typeface="Roboto Light"/>
                <a:cs typeface="Roboto Light"/>
                <a:sym typeface="Roboto Light"/>
              </a:rPr>
              <a:t>subrequests</a:t>
            </a:r>
            <a:r>
              <a:rPr lang="en-US" sz="1800" dirty="0">
                <a:solidFill>
                  <a:srgbClr val="FFFFFF"/>
                </a:solidFill>
                <a:latin typeface="Roboto Light"/>
                <a:ea typeface="Roboto Light"/>
                <a:cs typeface="Roboto Light"/>
                <a:sym typeface="Roboto Light"/>
              </a:rPr>
              <a:t>. What do u think?</a:t>
            </a:r>
          </a:p>
        </p:txBody>
      </p:sp>
      <p:sp>
        <p:nvSpPr>
          <p:cNvPr id="23" name="Rounded Rectangle 22">
            <a:extLst>
              <a:ext uri="{FF2B5EF4-FFF2-40B4-BE49-F238E27FC236}">
                <a16:creationId xmlns:a16="http://schemas.microsoft.com/office/drawing/2014/main" id="{34A32D8C-FF7A-114D-8150-42724FE585E9}"/>
              </a:ext>
            </a:extLst>
          </p:cNvPr>
          <p:cNvSpPr/>
          <p:nvPr/>
        </p:nvSpPr>
        <p:spPr>
          <a:xfrm>
            <a:off x="955555" y="-63742"/>
            <a:ext cx="6056450" cy="1801815"/>
          </a:xfrm>
          <a:prstGeom prst="roundRect">
            <a:avLst/>
          </a:prstGeom>
          <a:solidFill>
            <a:schemeClr val="tx1">
              <a:lumMod val="85000"/>
              <a:lumOff val="15000"/>
            </a:schemeClr>
          </a:solidFill>
          <a:ln w="63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Google Shape;140;p28">
            <a:extLst>
              <a:ext uri="{FF2B5EF4-FFF2-40B4-BE49-F238E27FC236}">
                <a16:creationId xmlns:a16="http://schemas.microsoft.com/office/drawing/2014/main" id="{3B13EA66-8148-9E4E-A4EB-CE904C98FAC3}"/>
              </a:ext>
            </a:extLst>
          </p:cNvPr>
          <p:cNvSpPr txBox="1">
            <a:spLocks/>
          </p:cNvSpPr>
          <p:nvPr/>
        </p:nvSpPr>
        <p:spPr>
          <a:xfrm>
            <a:off x="1080985" y="135521"/>
            <a:ext cx="5931019" cy="141552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000" dirty="0">
                <a:solidFill>
                  <a:schemeClr val="bg1"/>
                </a:solidFill>
                <a:latin typeface="Roboto Light"/>
                <a:ea typeface="Roboto Light"/>
                <a:cs typeface="Roboto Light"/>
                <a:sym typeface="Roboto Light"/>
              </a:rPr>
              <a:t>We came up with some solutions. Each have positives and negatives</a:t>
            </a:r>
          </a:p>
          <a:p>
            <a:endParaRPr lang="en-US" sz="2000" dirty="0">
              <a:solidFill>
                <a:schemeClr val="bg1"/>
              </a:solidFill>
              <a:latin typeface="Roboto Light"/>
              <a:ea typeface="Roboto Light"/>
              <a:cs typeface="Roboto Light"/>
              <a:sym typeface="Roboto Light"/>
            </a:endParaRPr>
          </a:p>
          <a:p>
            <a:r>
              <a:rPr lang="en-US" sz="2000" dirty="0">
                <a:solidFill>
                  <a:schemeClr val="bg1"/>
                </a:solidFill>
                <a:latin typeface="Roboto Light"/>
                <a:ea typeface="Roboto Light"/>
                <a:cs typeface="Roboto Light"/>
                <a:sym typeface="Roboto Light"/>
              </a:rPr>
              <a:t>We need to weigh them internally, but all are small changes…</a:t>
            </a:r>
          </a:p>
        </p:txBody>
      </p:sp>
      <p:pic>
        <p:nvPicPr>
          <p:cNvPr id="27" name="Picture 26">
            <a:extLst>
              <a:ext uri="{FF2B5EF4-FFF2-40B4-BE49-F238E27FC236}">
                <a16:creationId xmlns:a16="http://schemas.microsoft.com/office/drawing/2014/main" id="{92C638B8-4EB4-494E-88A6-E3B7AEFFB9F6}"/>
              </a:ext>
            </a:extLst>
          </p:cNvPr>
          <p:cNvPicPr>
            <a:picLocks noChangeAspect="1"/>
          </p:cNvPicPr>
          <p:nvPr/>
        </p:nvPicPr>
        <p:blipFill>
          <a:blip r:embed="rId5"/>
          <a:stretch>
            <a:fillRect/>
          </a:stretch>
        </p:blipFill>
        <p:spPr>
          <a:xfrm>
            <a:off x="213216" y="-63742"/>
            <a:ext cx="531285" cy="531285"/>
          </a:xfrm>
          <a:prstGeom prst="ellipse">
            <a:avLst/>
          </a:prstGeom>
        </p:spPr>
      </p:pic>
      <p:pic>
        <p:nvPicPr>
          <p:cNvPr id="4" name="Picture 3">
            <a:extLst>
              <a:ext uri="{FF2B5EF4-FFF2-40B4-BE49-F238E27FC236}">
                <a16:creationId xmlns:a16="http://schemas.microsoft.com/office/drawing/2014/main" id="{3A085A25-F9AC-B441-988D-BB920F62577E}"/>
              </a:ext>
            </a:extLst>
          </p:cNvPr>
          <p:cNvPicPr>
            <a:picLocks noChangeAspect="1"/>
          </p:cNvPicPr>
          <p:nvPr/>
        </p:nvPicPr>
        <p:blipFill>
          <a:blip r:embed="rId6"/>
          <a:stretch>
            <a:fillRect/>
          </a:stretch>
        </p:blipFill>
        <p:spPr>
          <a:xfrm>
            <a:off x="951838" y="1962150"/>
            <a:ext cx="6521524" cy="3038437"/>
          </a:xfrm>
          <a:prstGeom prst="roundRect">
            <a:avLst/>
          </a:prstGeom>
          <a:ln>
            <a:solidFill>
              <a:srgbClr val="00B0F0"/>
            </a:solidFill>
          </a:ln>
        </p:spPr>
      </p:pic>
      <p:sp>
        <p:nvSpPr>
          <p:cNvPr id="29" name="Rounded Rectangle 28">
            <a:extLst>
              <a:ext uri="{FF2B5EF4-FFF2-40B4-BE49-F238E27FC236}">
                <a16:creationId xmlns:a16="http://schemas.microsoft.com/office/drawing/2014/main" id="{D85B75DA-4612-4B4E-ABF3-0387E8A43C31}"/>
              </a:ext>
            </a:extLst>
          </p:cNvPr>
          <p:cNvSpPr/>
          <p:nvPr/>
        </p:nvSpPr>
        <p:spPr>
          <a:xfrm>
            <a:off x="949399" y="5224665"/>
            <a:ext cx="4537001" cy="1614784"/>
          </a:xfrm>
          <a:prstGeom prst="roundRect">
            <a:avLst/>
          </a:prstGeom>
          <a:solidFill>
            <a:schemeClr val="tx1">
              <a:lumMod val="85000"/>
              <a:lumOff val="15000"/>
            </a:schemeClr>
          </a:solidFill>
          <a:ln w="63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Google Shape;140;p28">
            <a:extLst>
              <a:ext uri="{FF2B5EF4-FFF2-40B4-BE49-F238E27FC236}">
                <a16:creationId xmlns:a16="http://schemas.microsoft.com/office/drawing/2014/main" id="{9E3DD640-AC9B-024A-91A6-A9B07B59CA71}"/>
              </a:ext>
            </a:extLst>
          </p:cNvPr>
          <p:cNvSpPr txBox="1">
            <a:spLocks/>
          </p:cNvSpPr>
          <p:nvPr/>
        </p:nvSpPr>
        <p:spPr>
          <a:xfrm>
            <a:off x="1074829" y="5324296"/>
            <a:ext cx="4182971" cy="141552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000" dirty="0">
                <a:solidFill>
                  <a:schemeClr val="bg1"/>
                </a:solidFill>
                <a:latin typeface="Roboto Light"/>
                <a:ea typeface="Roboto Light"/>
                <a:cs typeface="Roboto Light"/>
                <a:sym typeface="Roboto Light"/>
              </a:rPr>
              <a:t>Now closing this since #3533 has been merged - expect a 0.14.0rc1 in a few days. Thanks again!</a:t>
            </a:r>
          </a:p>
        </p:txBody>
      </p:sp>
    </p:spTree>
    <p:extLst>
      <p:ext uri="{BB962C8B-B14F-4D97-AF65-F5344CB8AC3E}">
        <p14:creationId xmlns:p14="http://schemas.microsoft.com/office/powerpoint/2010/main" val="4292280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withEffect">
                                  <p:stCondLst>
                                    <p:cond delay="0"/>
                                  </p:stCondLst>
                                  <p:childTnLst>
                                    <p:animMotion origin="layout" path="M 0 -0.39722 L 0 7.77778E-6 " pathEditMode="fixed" ptsTypes="AA">
                                      <p:cBhvr>
                                        <p:cTn id="6" dur="250" spd="-100000" fill="hold"/>
                                        <p:tgtEl>
                                          <p:spTgt spid="14"/>
                                        </p:tgtEl>
                                        <p:attrNameLst>
                                          <p:attrName>ppt_x</p:attrName>
                                          <p:attrName>ppt_y</p:attrName>
                                        </p:attrNameLst>
                                      </p:cBhvr>
                                    </p:animMotion>
                                  </p:childTnLst>
                                </p:cTn>
                              </p:par>
                              <p:par>
                                <p:cTn id="7" presetID="0" presetClass="path" presetSubtype="0" accel="50000" decel="50000" fill="hold" grpId="0" nodeType="withEffect">
                                  <p:stCondLst>
                                    <p:cond delay="0"/>
                                  </p:stCondLst>
                                  <p:childTnLst>
                                    <p:animMotion origin="layout" path="M 0 -0.39722 L 0 7.77778E-6 " pathEditMode="fixed" ptsTypes="AA">
                                      <p:cBhvr>
                                        <p:cTn id="8" dur="250" spd="-100000" fill="hold"/>
                                        <p:tgtEl>
                                          <p:spTgt spid="18"/>
                                        </p:tgtEl>
                                        <p:attrNameLst>
                                          <p:attrName>ppt_x</p:attrName>
                                          <p:attrName>ppt_y</p:attrName>
                                        </p:attrNameLst>
                                      </p:cBhvr>
                                    </p:animMotion>
                                  </p:childTnLst>
                                </p:cTn>
                              </p:par>
                              <p:par>
                                <p:cTn id="9" presetID="0" presetClass="path" presetSubtype="0" accel="50000" decel="50000" fill="hold" grpId="0" nodeType="withEffect">
                                  <p:stCondLst>
                                    <p:cond delay="0"/>
                                  </p:stCondLst>
                                  <p:childTnLst>
                                    <p:animMotion origin="layout" path="M 0 -0.39722 L 0 7.77778E-6 " pathEditMode="fixed" ptsTypes="AA">
                                      <p:cBhvr>
                                        <p:cTn id="10" dur="250" spd="-100000" fill="hold"/>
                                        <p:tgtEl>
                                          <p:spTgt spid="19"/>
                                        </p:tgtEl>
                                        <p:attrNameLst>
                                          <p:attrName>ppt_x</p:attrName>
                                          <p:attrName>ppt_y</p:attrName>
                                        </p:attrNameLst>
                                      </p:cBhvr>
                                    </p:animMotion>
                                  </p:childTnLst>
                                </p:cTn>
                              </p:par>
                              <p:par>
                                <p:cTn id="11" presetID="0" presetClass="path" presetSubtype="0" accel="50000" decel="50000" fill="hold" nodeType="withEffect">
                                  <p:stCondLst>
                                    <p:cond delay="0"/>
                                  </p:stCondLst>
                                  <p:childTnLst>
                                    <p:animMotion origin="layout" path="M 0 -0.39722 L 0 7.77778E-6 " pathEditMode="fixed" ptsTypes="AA">
                                      <p:cBhvr>
                                        <p:cTn id="12" dur="250" spd="-100000" fill="hold"/>
                                        <p:tgtEl>
                                          <p:spTgt spid="25"/>
                                        </p:tgtEl>
                                        <p:attrNameLst>
                                          <p:attrName>ppt_x</p:attrName>
                                          <p:attrName>ppt_y</p:attrName>
                                        </p:attrNameLst>
                                      </p:cBhvr>
                                    </p:animMotion>
                                  </p:childTnLst>
                                </p:cTn>
                              </p:par>
                              <p:par>
                                <p:cTn id="13" presetID="0" presetClass="path" presetSubtype="0" accel="50000" decel="50000" fill="hold" grpId="0" nodeType="withEffect">
                                  <p:stCondLst>
                                    <p:cond delay="0"/>
                                  </p:stCondLst>
                                  <p:childTnLst>
                                    <p:animMotion origin="layout" path="M 0 -0.39722 L 0 7.77778E-6 " pathEditMode="fixed" ptsTypes="AA">
                                      <p:cBhvr>
                                        <p:cTn id="14" dur="250" spd="-100000" fill="hold"/>
                                        <p:tgtEl>
                                          <p:spTgt spid="15"/>
                                        </p:tgtEl>
                                        <p:attrNameLst>
                                          <p:attrName>ppt_x</p:attrName>
                                          <p:attrName>ppt_y</p:attrName>
                                        </p:attrNameLst>
                                      </p:cBhvr>
                                    </p:animMotion>
                                  </p:childTnLst>
                                </p:cTn>
                              </p:par>
                              <p:par>
                                <p:cTn id="15" presetID="0" presetClass="path" presetSubtype="0" accel="50000" decel="50000" fill="hold" grpId="0" nodeType="withEffect">
                                  <p:stCondLst>
                                    <p:cond delay="0"/>
                                  </p:stCondLst>
                                  <p:childTnLst>
                                    <p:animMotion origin="layout" path="M 0 -0.39722 L 0 7.77778E-6 " pathEditMode="fixed" ptsTypes="AA">
                                      <p:cBhvr>
                                        <p:cTn id="16" dur="250" spd="-100000" fill="hold"/>
                                        <p:tgtEl>
                                          <p:spTgt spid="20"/>
                                        </p:tgtEl>
                                        <p:attrNameLst>
                                          <p:attrName>ppt_x</p:attrName>
                                          <p:attrName>ppt_y</p:attrName>
                                        </p:attrNameLst>
                                      </p:cBhvr>
                                    </p:animMotion>
                                  </p:childTnLst>
                                </p:cTn>
                              </p:par>
                              <p:par>
                                <p:cTn id="17" presetID="0" presetClass="path" presetSubtype="0" accel="50000" decel="50000" fill="hold" grpId="0" nodeType="withEffect">
                                  <p:stCondLst>
                                    <p:cond delay="0"/>
                                  </p:stCondLst>
                                  <p:childTnLst>
                                    <p:animMotion origin="layout" path="M 0 -0.39722 L 0 7.77778E-6 " pathEditMode="fixed" ptsTypes="AA">
                                      <p:cBhvr>
                                        <p:cTn id="18" dur="250" spd="-100000" fill="hold"/>
                                        <p:tgtEl>
                                          <p:spTgt spid="21"/>
                                        </p:tgtEl>
                                        <p:attrNameLst>
                                          <p:attrName>ppt_x</p:attrName>
                                          <p:attrName>ppt_y</p:attrName>
                                        </p:attrNameLst>
                                      </p:cBhvr>
                                    </p:animMotion>
                                  </p:childTnLst>
                                </p:cTn>
                              </p:par>
                              <p:par>
                                <p:cTn id="19" presetID="0" presetClass="path" presetSubtype="0" accel="50000" decel="50000" fill="hold" grpId="0" nodeType="withEffect">
                                  <p:stCondLst>
                                    <p:cond delay="0"/>
                                  </p:stCondLst>
                                  <p:childTnLst>
                                    <p:animMotion origin="layout" path="M 0 -0.39722 L 0 7.77778E-6 " pathEditMode="fixed" ptsTypes="AA">
                                      <p:cBhvr>
                                        <p:cTn id="20" dur="250" spd="-100000" fill="hold"/>
                                        <p:tgtEl>
                                          <p:spTgt spid="22"/>
                                        </p:tgtEl>
                                        <p:attrNameLst>
                                          <p:attrName>ppt_x</p:attrName>
                                          <p:attrName>ppt_y</p:attrName>
                                        </p:attrNameLst>
                                      </p:cBhvr>
                                    </p:animMotion>
                                  </p:childTnLst>
                                </p:cTn>
                              </p:par>
                              <p:par>
                                <p:cTn id="21" presetID="0" presetClass="path" presetSubtype="0" accel="50000" decel="50000" fill="hold" grpId="0" nodeType="withEffect">
                                  <p:stCondLst>
                                    <p:cond delay="0"/>
                                  </p:stCondLst>
                                  <p:childTnLst>
                                    <p:animMotion origin="layout" path="M 0 -0.39691 L 0 0.00032 " pathEditMode="fixed" ptsTypes="AA">
                                      <p:cBhvr>
                                        <p:cTn id="22" dur="250" spd="-100000" fill="hold"/>
                                        <p:tgtEl>
                                          <p:spTgt spid="23"/>
                                        </p:tgtEl>
                                        <p:attrNameLst>
                                          <p:attrName>ppt_x</p:attrName>
                                          <p:attrName>ppt_y</p:attrName>
                                        </p:attrNameLst>
                                      </p:cBhvr>
                                    </p:animMotion>
                                  </p:childTnLst>
                                </p:cTn>
                              </p:par>
                              <p:par>
                                <p:cTn id="23" presetID="0" presetClass="path" presetSubtype="0" accel="50000" decel="50000" fill="hold" grpId="0" nodeType="withEffect">
                                  <p:stCondLst>
                                    <p:cond delay="0"/>
                                  </p:stCondLst>
                                  <p:childTnLst>
                                    <p:animMotion origin="layout" path="M 0 -0.39722 L 0 7.77778E-6 " pathEditMode="fixed" ptsTypes="AA">
                                      <p:cBhvr>
                                        <p:cTn id="24" dur="250" spd="-100000" fill="hold"/>
                                        <p:tgtEl>
                                          <p:spTgt spid="24"/>
                                        </p:tgtEl>
                                        <p:attrNameLst>
                                          <p:attrName>ppt_x</p:attrName>
                                          <p:attrName>ppt_y</p:attrName>
                                        </p:attrNameLst>
                                      </p:cBhvr>
                                    </p:animMotion>
                                  </p:childTnLst>
                                </p:cTn>
                              </p:par>
                              <p:par>
                                <p:cTn id="25" presetID="0" presetClass="path" presetSubtype="0" accel="50000" decel="50000" fill="hold" nodeType="withEffect">
                                  <p:stCondLst>
                                    <p:cond delay="0"/>
                                  </p:stCondLst>
                                  <p:childTnLst>
                                    <p:animMotion origin="layout" path="M 0 -0.39722 L 0 7.77778E-6 " pathEditMode="fixed" ptsTypes="AA">
                                      <p:cBhvr>
                                        <p:cTn id="26" dur="250" spd="-100000" fill="hold"/>
                                        <p:tgtEl>
                                          <p:spTgt spid="27"/>
                                        </p:tgtEl>
                                        <p:attrNameLst>
                                          <p:attrName>ppt_x</p:attrName>
                                          <p:attrName>ppt_y</p:attrName>
                                        </p:attrNameLst>
                                      </p:cBhvr>
                                    </p:animMotion>
                                  </p:childTnLst>
                                </p:cTn>
                              </p:par>
                              <p:par>
                                <p:cTn id="27" presetID="0" presetClass="path" presetSubtype="0" accel="50000" decel="50000" fill="hold" nodeType="withEffect">
                                  <p:stCondLst>
                                    <p:cond delay="0"/>
                                  </p:stCondLst>
                                  <p:childTnLst>
                                    <p:animMotion origin="layout" path="M 0 -0.39722 L 0 6.2963E-6 " pathEditMode="fixed" ptsTypes="AA">
                                      <p:cBhvr>
                                        <p:cTn id="28" dur="250" spd="-100000" fill="hold"/>
                                        <p:tgtEl>
                                          <p:spTgt spid="4"/>
                                        </p:tgtEl>
                                        <p:attrNameLst>
                                          <p:attrName>ppt_x</p:attrName>
                                          <p:attrName>ppt_y</p:attrName>
                                        </p:attrNameLst>
                                      </p:cBhvr>
                                    </p:animMotion>
                                  </p:childTnLst>
                                </p:cTn>
                              </p:par>
                              <p:par>
                                <p:cTn id="29" presetID="64" presetClass="path" presetSubtype="0" accel="50000" decel="50000" fill="hold" grpId="0" nodeType="withEffect">
                                  <p:stCondLst>
                                    <p:cond delay="0"/>
                                  </p:stCondLst>
                                  <p:childTnLst>
                                    <p:animMotion origin="layout" path="M 2.77778E-7 -8.64198E-7 L 2.77778E-7 -0.39444 " pathEditMode="relative" rAng="0" ptsTypes="AA">
                                      <p:cBhvr>
                                        <p:cTn id="30" dur="250" fill="hold"/>
                                        <p:tgtEl>
                                          <p:spTgt spid="29"/>
                                        </p:tgtEl>
                                        <p:attrNameLst>
                                          <p:attrName>ppt_x</p:attrName>
                                          <p:attrName>ppt_y</p:attrName>
                                        </p:attrNameLst>
                                      </p:cBhvr>
                                      <p:rCtr x="0" y="-19722"/>
                                    </p:animMotion>
                                  </p:childTnLst>
                                </p:cTn>
                              </p:par>
                              <p:par>
                                <p:cTn id="31" presetID="64" presetClass="path" presetSubtype="0" accel="50000" decel="50000" fill="hold" grpId="0" nodeType="withEffect">
                                  <p:stCondLst>
                                    <p:cond delay="0"/>
                                  </p:stCondLst>
                                  <p:childTnLst>
                                    <p:animMotion origin="layout" path="M -5.55556E-7 4.93827E-7 L -5.55556E-7 -0.39568 " pathEditMode="relative" rAng="0" ptsTypes="AA">
                                      <p:cBhvr>
                                        <p:cTn id="32" dur="250" fill="hold"/>
                                        <p:tgtEl>
                                          <p:spTgt spid="30"/>
                                        </p:tgtEl>
                                        <p:attrNameLst>
                                          <p:attrName>ppt_x</p:attrName>
                                          <p:attrName>ppt_y</p:attrName>
                                        </p:attrNameLst>
                                      </p:cBhvr>
                                      <p:rCtr x="0" y="-1978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p:bldP spid="15" grpId="0" animBg="1"/>
      <p:bldP spid="20" grpId="0"/>
      <p:bldP spid="21" grpId="0" animBg="1"/>
      <p:bldP spid="22" grpId="0"/>
      <p:bldP spid="23" grpId="0" animBg="1"/>
      <p:bldP spid="24" grpId="0"/>
      <p:bldP spid="29" grpId="0" animBg="1"/>
      <p:bldP spid="30"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2" name="Google Shape;124;p25">
            <a:extLst>
              <a:ext uri="{FF2B5EF4-FFF2-40B4-BE49-F238E27FC236}">
                <a16:creationId xmlns:a16="http://schemas.microsoft.com/office/drawing/2014/main" id="{DDB0DFA4-40E9-DF4C-AAF9-F01602397E54}"/>
              </a:ext>
            </a:extLst>
          </p:cNvPr>
          <p:cNvSpPr txBox="1">
            <a:spLocks/>
          </p:cNvSpPr>
          <p:nvPr/>
        </p:nvSpPr>
        <p:spPr>
          <a:xfrm>
            <a:off x="755297" y="692602"/>
            <a:ext cx="6854100" cy="65160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800" dirty="0">
                <a:solidFill>
                  <a:srgbClr val="FFFFFF"/>
                </a:solidFill>
                <a:latin typeface="Roboto Light"/>
                <a:ea typeface="Roboto Light"/>
                <a:cs typeface="Roboto Light"/>
                <a:sym typeface="Roboto Light"/>
              </a:rPr>
              <a:t>The Beginnings of Expertise</a:t>
            </a:r>
          </a:p>
        </p:txBody>
      </p:sp>
      <p:sp>
        <p:nvSpPr>
          <p:cNvPr id="13" name="Google Shape;113;p24">
            <a:extLst>
              <a:ext uri="{FF2B5EF4-FFF2-40B4-BE49-F238E27FC236}">
                <a16:creationId xmlns:a16="http://schemas.microsoft.com/office/drawing/2014/main" id="{74FDB577-E900-864C-9C17-EC814F0CA8C5}"/>
              </a:ext>
            </a:extLst>
          </p:cNvPr>
          <p:cNvSpPr txBox="1">
            <a:spLocks/>
          </p:cNvSpPr>
          <p:nvPr/>
        </p:nvSpPr>
        <p:spPr>
          <a:xfrm>
            <a:off x="1219200" y="1344211"/>
            <a:ext cx="6613005" cy="310767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150000"/>
              </a:lnSpc>
            </a:pPr>
            <a:r>
              <a:rPr lang="en-US" sz="1500" dirty="0">
                <a:solidFill>
                  <a:srgbClr val="FFFFFF"/>
                </a:solidFill>
                <a:latin typeface="Roboto Light"/>
                <a:ea typeface="Roboto Light"/>
                <a:cs typeface="Roboto Light"/>
                <a:sym typeface="Roboto Light"/>
              </a:rPr>
              <a:t>We had a problem</a:t>
            </a:r>
          </a:p>
          <a:p>
            <a:pPr>
              <a:lnSpc>
                <a:spcPct val="150000"/>
              </a:lnSpc>
            </a:pPr>
            <a:r>
              <a:rPr lang="en-US" sz="1500" dirty="0">
                <a:solidFill>
                  <a:schemeClr val="bg1"/>
                </a:solidFill>
                <a:latin typeface="Roboto Light"/>
                <a:ea typeface="Roboto Light"/>
                <a:cs typeface="Roboto Light"/>
                <a:sym typeface="Roboto Light"/>
              </a:rPr>
              <a:t>We investigated it</a:t>
            </a:r>
          </a:p>
          <a:p>
            <a:pPr>
              <a:lnSpc>
                <a:spcPct val="150000"/>
              </a:lnSpc>
            </a:pPr>
            <a:r>
              <a:rPr lang="en-US" sz="1500" dirty="0">
                <a:solidFill>
                  <a:srgbClr val="FFFFFF"/>
                </a:solidFill>
                <a:latin typeface="Roboto Light"/>
                <a:ea typeface="Roboto Light"/>
                <a:cs typeface="Roboto Light"/>
                <a:sym typeface="Roboto Light"/>
              </a:rPr>
              <a:t>Issue came back to Kong</a:t>
            </a:r>
          </a:p>
          <a:p>
            <a:pPr>
              <a:lnSpc>
                <a:spcPct val="150000"/>
              </a:lnSpc>
            </a:pPr>
            <a:r>
              <a:rPr lang="en-US" sz="1500" dirty="0">
                <a:solidFill>
                  <a:srgbClr val="FFFFFF"/>
                </a:solidFill>
                <a:latin typeface="Roboto Light"/>
                <a:ea typeface="Roboto Light"/>
                <a:cs typeface="Roboto Light"/>
                <a:sym typeface="Roboto Light"/>
              </a:rPr>
              <a:t>We engaged the community</a:t>
            </a:r>
          </a:p>
          <a:p>
            <a:pPr>
              <a:lnSpc>
                <a:spcPct val="150000"/>
              </a:lnSpc>
            </a:pPr>
            <a:r>
              <a:rPr lang="en-US" sz="1500" dirty="0">
                <a:solidFill>
                  <a:srgbClr val="FFFFFF"/>
                </a:solidFill>
                <a:latin typeface="Roboto Light"/>
                <a:ea typeface="Roboto Light"/>
                <a:cs typeface="Roboto Light"/>
                <a:sym typeface="Roboto Light"/>
              </a:rPr>
              <a:t>We tried a possible solution from the community</a:t>
            </a:r>
          </a:p>
          <a:p>
            <a:pPr>
              <a:lnSpc>
                <a:spcPct val="150000"/>
              </a:lnSpc>
            </a:pPr>
            <a:r>
              <a:rPr lang="en-US" sz="1500" dirty="0">
                <a:solidFill>
                  <a:srgbClr val="FFFFFF"/>
                </a:solidFill>
                <a:latin typeface="Roboto Light"/>
                <a:ea typeface="Roboto Light"/>
                <a:cs typeface="Roboto Light"/>
                <a:sym typeface="Roboto Light"/>
              </a:rPr>
              <a:t>No dice :P</a:t>
            </a:r>
          </a:p>
          <a:p>
            <a:pPr>
              <a:lnSpc>
                <a:spcPct val="150000"/>
              </a:lnSpc>
            </a:pPr>
            <a:r>
              <a:rPr lang="en-US" sz="1500" dirty="0">
                <a:solidFill>
                  <a:schemeClr val="bg1"/>
                </a:solidFill>
                <a:latin typeface="Roboto Light"/>
                <a:ea typeface="Roboto Light"/>
                <a:cs typeface="Roboto Light"/>
                <a:sym typeface="Roboto Light"/>
              </a:rPr>
              <a:t>We investigated it</a:t>
            </a:r>
          </a:p>
          <a:p>
            <a:pPr>
              <a:lnSpc>
                <a:spcPct val="150000"/>
              </a:lnSpc>
            </a:pPr>
            <a:r>
              <a:rPr lang="en-US" sz="1500" dirty="0">
                <a:solidFill>
                  <a:srgbClr val="FFFFFF"/>
                </a:solidFill>
                <a:latin typeface="Roboto Light"/>
                <a:ea typeface="Roboto Light"/>
                <a:cs typeface="Roboto Light"/>
                <a:sym typeface="Roboto Light"/>
              </a:rPr>
              <a:t>We suggested a possible solution to the community</a:t>
            </a:r>
          </a:p>
          <a:p>
            <a:pPr>
              <a:lnSpc>
                <a:spcPct val="150000"/>
              </a:lnSpc>
            </a:pPr>
            <a:r>
              <a:rPr lang="en-US" sz="1500" dirty="0">
                <a:solidFill>
                  <a:srgbClr val="FFFFFF"/>
                </a:solidFill>
                <a:latin typeface="Roboto Light"/>
                <a:ea typeface="Roboto Light"/>
                <a:cs typeface="Roboto Light"/>
                <a:sym typeface="Roboto Light"/>
              </a:rPr>
              <a:t>The community confirmed the solution</a:t>
            </a:r>
          </a:p>
        </p:txBody>
      </p:sp>
      <p:cxnSp>
        <p:nvCxnSpPr>
          <p:cNvPr id="14" name="Google Shape;115;p24">
            <a:extLst>
              <a:ext uri="{FF2B5EF4-FFF2-40B4-BE49-F238E27FC236}">
                <a16:creationId xmlns:a16="http://schemas.microsoft.com/office/drawing/2014/main" id="{A99D4783-6243-3442-ACCB-3777E8165686}"/>
              </a:ext>
            </a:extLst>
          </p:cNvPr>
          <p:cNvCxnSpPr>
            <a:cxnSpLocks/>
          </p:cNvCxnSpPr>
          <p:nvPr/>
        </p:nvCxnSpPr>
        <p:spPr>
          <a:xfrm>
            <a:off x="1059388" y="1515060"/>
            <a:ext cx="0" cy="2936823"/>
          </a:xfrm>
          <a:prstGeom prst="straightConnector1">
            <a:avLst/>
          </a:prstGeom>
          <a:noFill/>
          <a:ln w="28575" cap="flat" cmpd="sng">
            <a:solidFill>
              <a:srgbClr val="3C78D8"/>
            </a:solidFill>
            <a:prstDash val="solid"/>
            <a:round/>
            <a:headEnd type="none" w="med" len="med"/>
            <a:tailEnd type="none" w="med" len="med"/>
          </a:ln>
        </p:spPr>
      </p:cxnSp>
    </p:spTree>
    <p:extLst>
      <p:ext uri="{BB962C8B-B14F-4D97-AF65-F5344CB8AC3E}">
        <p14:creationId xmlns:p14="http://schemas.microsoft.com/office/powerpoint/2010/main" val="15319877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4" name="Google Shape;140;p28">
            <a:extLst>
              <a:ext uri="{FF2B5EF4-FFF2-40B4-BE49-F238E27FC236}">
                <a16:creationId xmlns:a16="http://schemas.microsoft.com/office/drawing/2014/main" id="{F8DF1B30-C5C2-624E-B06B-16265493AFAC}"/>
              </a:ext>
            </a:extLst>
          </p:cNvPr>
          <p:cNvSpPr txBox="1">
            <a:spLocks/>
          </p:cNvSpPr>
          <p:nvPr/>
        </p:nvSpPr>
        <p:spPr>
          <a:xfrm>
            <a:off x="838200" y="578323"/>
            <a:ext cx="6155860" cy="92683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000" dirty="0">
                <a:solidFill>
                  <a:srgbClr val="FFFFFF"/>
                </a:solidFill>
                <a:latin typeface="Roboto Light"/>
                <a:ea typeface="Roboto Light"/>
                <a:cs typeface="Roboto Light"/>
                <a:sym typeface="Roboto Light"/>
              </a:rPr>
              <a:t>Starting Point</a:t>
            </a:r>
          </a:p>
        </p:txBody>
      </p:sp>
      <p:sp>
        <p:nvSpPr>
          <p:cNvPr id="5" name="Rectangle 4">
            <a:extLst>
              <a:ext uri="{FF2B5EF4-FFF2-40B4-BE49-F238E27FC236}">
                <a16:creationId xmlns:a16="http://schemas.microsoft.com/office/drawing/2014/main" id="{152D6693-E3F0-6642-8151-12CB4CD67B84}"/>
              </a:ext>
            </a:extLst>
          </p:cNvPr>
          <p:cNvSpPr/>
          <p:nvPr/>
        </p:nvSpPr>
        <p:spPr>
          <a:xfrm>
            <a:off x="1028700" y="1357848"/>
            <a:ext cx="3962400" cy="3785652"/>
          </a:xfrm>
          <a:prstGeom prst="rect">
            <a:avLst/>
          </a:prstGeom>
        </p:spPr>
        <p:txBody>
          <a:bodyPr wrap="square">
            <a:spAutoFit/>
          </a:bodyPr>
          <a:lstStyle/>
          <a:p>
            <a:pPr lvl="4" indent="0">
              <a:buNone/>
            </a:pPr>
            <a:endParaRPr lang="en-US" sz="1600" dirty="0">
              <a:solidFill>
                <a:schemeClr val="bg1"/>
              </a:solidFill>
            </a:endParaRPr>
          </a:p>
          <a:p>
            <a:pPr lvl="4" indent="0">
              <a:buNone/>
            </a:pPr>
            <a:endParaRPr lang="en-US" sz="1600" dirty="0">
              <a:solidFill>
                <a:schemeClr val="bg1"/>
              </a:solidFill>
            </a:endParaRPr>
          </a:p>
          <a:p>
            <a:pPr lvl="4" indent="0">
              <a:buNone/>
            </a:pPr>
            <a:r>
              <a:rPr lang="en-US" sz="1600" dirty="0">
                <a:solidFill>
                  <a:schemeClr val="bg1"/>
                </a:solidFill>
              </a:rPr>
              <a:t>    Closed-Source Gateway Solution</a:t>
            </a:r>
          </a:p>
          <a:p>
            <a:pPr lvl="4" indent="0">
              <a:buNone/>
            </a:pPr>
            <a:r>
              <a:rPr lang="en-US" sz="1600" dirty="0">
                <a:solidFill>
                  <a:schemeClr val="bg1"/>
                </a:solidFill>
              </a:rPr>
              <a:t>    Primary Gateway Solution for 3 years</a:t>
            </a:r>
          </a:p>
          <a:p>
            <a:pPr lvl="4" indent="0">
              <a:buNone/>
            </a:pPr>
            <a:r>
              <a:rPr lang="en-US" sz="1600" dirty="0">
                <a:solidFill>
                  <a:schemeClr val="bg1"/>
                </a:solidFill>
              </a:rPr>
              <a:t>    </a:t>
            </a:r>
          </a:p>
          <a:p>
            <a:pPr lvl="4" indent="0">
              <a:buNone/>
            </a:pPr>
            <a:endParaRPr lang="en-US" sz="1600" dirty="0">
              <a:solidFill>
                <a:schemeClr val="bg1"/>
              </a:solidFill>
            </a:endParaRPr>
          </a:p>
          <a:p>
            <a:pPr lvl="4" indent="0">
              <a:buNone/>
            </a:pPr>
            <a:endParaRPr lang="en-US" sz="1600" dirty="0">
              <a:solidFill>
                <a:schemeClr val="bg1"/>
              </a:solidFill>
            </a:endParaRPr>
          </a:p>
          <a:p>
            <a:pPr lvl="4" indent="0">
              <a:buNone/>
            </a:pPr>
            <a:endParaRPr lang="en-US" sz="1600" dirty="0">
              <a:solidFill>
                <a:schemeClr val="bg1"/>
              </a:solidFill>
            </a:endParaRPr>
          </a:p>
          <a:p>
            <a:pPr lvl="4" indent="0">
              <a:buNone/>
            </a:pPr>
            <a:r>
              <a:rPr lang="en-US" sz="1600" dirty="0">
                <a:solidFill>
                  <a:schemeClr val="bg1"/>
                </a:solidFill>
              </a:rPr>
              <a:t>    Stability Issues</a:t>
            </a:r>
          </a:p>
          <a:p>
            <a:pPr lvl="4" indent="0">
              <a:buNone/>
            </a:pPr>
            <a:r>
              <a:rPr lang="en-US" sz="1600" dirty="0">
                <a:solidFill>
                  <a:schemeClr val="bg1"/>
                </a:solidFill>
              </a:rPr>
              <a:t>    Scalability/Performance Issues</a:t>
            </a:r>
          </a:p>
          <a:p>
            <a:pPr lvl="4" indent="0">
              <a:buNone/>
            </a:pPr>
            <a:r>
              <a:rPr lang="en-US" sz="1600" dirty="0">
                <a:solidFill>
                  <a:schemeClr val="bg1"/>
                </a:solidFill>
              </a:rPr>
              <a:t>    Low Supportability</a:t>
            </a:r>
          </a:p>
          <a:p>
            <a:pPr lvl="4" indent="0">
              <a:buNone/>
            </a:pPr>
            <a:r>
              <a:rPr lang="en-US" sz="1600" dirty="0">
                <a:solidFill>
                  <a:schemeClr val="bg1"/>
                </a:solidFill>
              </a:rPr>
              <a:t>    High Operating Costs</a:t>
            </a:r>
          </a:p>
          <a:p>
            <a:pPr lvl="4" indent="0">
              <a:buNone/>
            </a:pPr>
            <a:endParaRPr lang="en-US" sz="1200" dirty="0">
              <a:solidFill>
                <a:schemeClr val="bg1"/>
              </a:solidFill>
            </a:endParaRPr>
          </a:p>
          <a:p>
            <a:pPr lvl="4"/>
            <a:endParaRPr lang="en-US" sz="1200" dirty="0">
              <a:solidFill>
                <a:schemeClr val="bg1"/>
              </a:solidFill>
            </a:endParaRPr>
          </a:p>
          <a:p>
            <a:pPr lvl="4" indent="0">
              <a:buNone/>
            </a:pPr>
            <a:endParaRPr lang="en-US" sz="1200" dirty="0">
              <a:solidFill>
                <a:schemeClr val="bg1"/>
              </a:solidFill>
            </a:endParaRPr>
          </a:p>
          <a:p>
            <a:pPr lvl="4" indent="0">
              <a:buNone/>
            </a:pPr>
            <a:endParaRPr lang="en-US" sz="1200" dirty="0">
              <a:solidFill>
                <a:schemeClr val="bg1"/>
              </a:solidFill>
            </a:endParaRPr>
          </a:p>
        </p:txBody>
      </p:sp>
      <p:cxnSp>
        <p:nvCxnSpPr>
          <p:cNvPr id="6" name="Google Shape;78;p20">
            <a:extLst>
              <a:ext uri="{FF2B5EF4-FFF2-40B4-BE49-F238E27FC236}">
                <a16:creationId xmlns:a16="http://schemas.microsoft.com/office/drawing/2014/main" id="{459EB37B-6EFC-1B4A-8C25-06F1CCE3A4D8}"/>
              </a:ext>
            </a:extLst>
          </p:cNvPr>
          <p:cNvCxnSpPr>
            <a:cxnSpLocks/>
          </p:cNvCxnSpPr>
          <p:nvPr/>
        </p:nvCxnSpPr>
        <p:spPr>
          <a:xfrm>
            <a:off x="1006929" y="1924255"/>
            <a:ext cx="0" cy="454454"/>
          </a:xfrm>
          <a:prstGeom prst="straightConnector1">
            <a:avLst/>
          </a:prstGeom>
          <a:noFill/>
          <a:ln w="19050" cap="flat" cmpd="sng">
            <a:solidFill>
              <a:srgbClr val="3C78D8"/>
            </a:solidFill>
            <a:prstDash val="solid"/>
            <a:round/>
            <a:headEnd type="none" w="med" len="med"/>
            <a:tailEnd type="none" w="med" len="med"/>
          </a:ln>
        </p:spPr>
      </p:cxnSp>
      <p:cxnSp>
        <p:nvCxnSpPr>
          <p:cNvPr id="7" name="Google Shape;78;p20">
            <a:extLst>
              <a:ext uri="{FF2B5EF4-FFF2-40B4-BE49-F238E27FC236}">
                <a16:creationId xmlns:a16="http://schemas.microsoft.com/office/drawing/2014/main" id="{AB1594ED-203B-0740-A2E7-F54EA9E1ABCC}"/>
              </a:ext>
            </a:extLst>
          </p:cNvPr>
          <p:cNvCxnSpPr>
            <a:cxnSpLocks/>
          </p:cNvCxnSpPr>
          <p:nvPr/>
        </p:nvCxnSpPr>
        <p:spPr>
          <a:xfrm>
            <a:off x="1006929" y="3396884"/>
            <a:ext cx="0" cy="927466"/>
          </a:xfrm>
          <a:prstGeom prst="straightConnector1">
            <a:avLst/>
          </a:prstGeom>
          <a:noFill/>
          <a:ln w="19050" cap="flat" cmpd="sng">
            <a:solidFill>
              <a:srgbClr val="3C78D8"/>
            </a:solidFill>
            <a:prstDash val="solid"/>
            <a:round/>
            <a:headEnd type="none" w="med" len="med"/>
            <a:tailEnd type="none" w="med" len="med"/>
          </a:ln>
        </p:spPr>
      </p:cxnSp>
      <p:sp>
        <p:nvSpPr>
          <p:cNvPr id="9" name="Google Shape;143;p28">
            <a:extLst>
              <a:ext uri="{FF2B5EF4-FFF2-40B4-BE49-F238E27FC236}">
                <a16:creationId xmlns:a16="http://schemas.microsoft.com/office/drawing/2014/main" id="{BC088631-D07F-554E-99A0-EDAF1E2F94A3}"/>
              </a:ext>
            </a:extLst>
          </p:cNvPr>
          <p:cNvSpPr txBox="1">
            <a:spLocks/>
          </p:cNvSpPr>
          <p:nvPr/>
        </p:nvSpPr>
        <p:spPr>
          <a:xfrm>
            <a:off x="838200" y="2916038"/>
            <a:ext cx="3733800" cy="48084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lvl="1"/>
            <a:r>
              <a:rPr lang="en-US" sz="1600" b="1" dirty="0">
                <a:solidFill>
                  <a:srgbClr val="4A86E8">
                    <a:alpha val="99000"/>
                  </a:srgbClr>
                </a:solidFill>
                <a:latin typeface="Roboto"/>
                <a:ea typeface="Roboto"/>
              </a:rPr>
              <a:t>The Gateway Solution</a:t>
            </a:r>
          </a:p>
        </p:txBody>
      </p:sp>
      <p:sp>
        <p:nvSpPr>
          <p:cNvPr id="10" name="Google Shape;143;p28">
            <a:extLst>
              <a:ext uri="{FF2B5EF4-FFF2-40B4-BE49-F238E27FC236}">
                <a16:creationId xmlns:a16="http://schemas.microsoft.com/office/drawing/2014/main" id="{EC4CF056-1662-3E40-87E6-5B2C949F62A9}"/>
              </a:ext>
            </a:extLst>
          </p:cNvPr>
          <p:cNvSpPr txBox="1">
            <a:spLocks/>
          </p:cNvSpPr>
          <p:nvPr/>
        </p:nvSpPr>
        <p:spPr>
          <a:xfrm>
            <a:off x="838200" y="1438162"/>
            <a:ext cx="3733800" cy="48084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lvl="1"/>
            <a:r>
              <a:rPr lang="en-US" sz="1600" b="1" dirty="0">
                <a:solidFill>
                  <a:srgbClr val="4A86E8">
                    <a:alpha val="99000"/>
                  </a:srgbClr>
                </a:solidFill>
                <a:latin typeface="Roboto"/>
                <a:ea typeface="Roboto"/>
              </a:rPr>
              <a:t>API Gateway Space, Late 2017</a:t>
            </a:r>
          </a:p>
        </p:txBody>
      </p:sp>
      <p:pic>
        <p:nvPicPr>
          <p:cNvPr id="12" name="Picture 11">
            <a:extLst>
              <a:ext uri="{FF2B5EF4-FFF2-40B4-BE49-F238E27FC236}">
                <a16:creationId xmlns:a16="http://schemas.microsoft.com/office/drawing/2014/main" id="{D9B991FB-121C-3546-BA9C-BC1BA30251CE}"/>
              </a:ext>
            </a:extLst>
          </p:cNvPr>
          <p:cNvPicPr>
            <a:picLocks noChangeAspect="1"/>
          </p:cNvPicPr>
          <p:nvPr/>
        </p:nvPicPr>
        <p:blipFill>
          <a:blip r:embed="rId3"/>
          <a:stretch>
            <a:fillRect/>
          </a:stretch>
        </p:blipFill>
        <p:spPr>
          <a:xfrm>
            <a:off x="4572000" y="742950"/>
            <a:ext cx="4064000" cy="4064000"/>
          </a:xfrm>
          <a:prstGeom prst="rect">
            <a:avLst/>
          </a:prstGeom>
        </p:spPr>
      </p:pic>
      <p:cxnSp>
        <p:nvCxnSpPr>
          <p:cNvPr id="13" name="Google Shape;78;p20">
            <a:extLst>
              <a:ext uri="{FF2B5EF4-FFF2-40B4-BE49-F238E27FC236}">
                <a16:creationId xmlns:a16="http://schemas.microsoft.com/office/drawing/2014/main" id="{E3442CCB-2C04-C74D-99D2-742FAFCCCEAD}"/>
              </a:ext>
            </a:extLst>
          </p:cNvPr>
          <p:cNvCxnSpPr>
            <a:cxnSpLocks/>
          </p:cNvCxnSpPr>
          <p:nvPr/>
        </p:nvCxnSpPr>
        <p:spPr>
          <a:xfrm flipH="1">
            <a:off x="5835650" y="4019550"/>
            <a:ext cx="1536700" cy="0"/>
          </a:xfrm>
          <a:prstGeom prst="straightConnector1">
            <a:avLst/>
          </a:prstGeom>
          <a:ln>
            <a:headEnd type="none" w="med" len="med"/>
            <a:tailEnd type="none" w="med" len="med"/>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4570622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2" name="Google Shape;124;p25">
            <a:extLst>
              <a:ext uri="{FF2B5EF4-FFF2-40B4-BE49-F238E27FC236}">
                <a16:creationId xmlns:a16="http://schemas.microsoft.com/office/drawing/2014/main" id="{DDB0DFA4-40E9-DF4C-AAF9-F01602397E54}"/>
              </a:ext>
            </a:extLst>
          </p:cNvPr>
          <p:cNvSpPr txBox="1">
            <a:spLocks/>
          </p:cNvSpPr>
          <p:nvPr/>
        </p:nvSpPr>
        <p:spPr>
          <a:xfrm>
            <a:off x="755297" y="692602"/>
            <a:ext cx="6854100" cy="65160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800" dirty="0">
                <a:solidFill>
                  <a:srgbClr val="FFFFFF"/>
                </a:solidFill>
                <a:latin typeface="Roboto Light"/>
                <a:ea typeface="Roboto Light"/>
                <a:cs typeface="Roboto Light"/>
                <a:sym typeface="Roboto Light"/>
              </a:rPr>
              <a:t>The Beginnings of Expertise</a:t>
            </a:r>
          </a:p>
        </p:txBody>
      </p:sp>
      <p:sp>
        <p:nvSpPr>
          <p:cNvPr id="13" name="Google Shape;113;p24">
            <a:extLst>
              <a:ext uri="{FF2B5EF4-FFF2-40B4-BE49-F238E27FC236}">
                <a16:creationId xmlns:a16="http://schemas.microsoft.com/office/drawing/2014/main" id="{74FDB577-E900-864C-9C17-EC814F0CA8C5}"/>
              </a:ext>
            </a:extLst>
          </p:cNvPr>
          <p:cNvSpPr txBox="1">
            <a:spLocks/>
          </p:cNvSpPr>
          <p:nvPr/>
        </p:nvSpPr>
        <p:spPr>
          <a:xfrm>
            <a:off x="1219200" y="1344211"/>
            <a:ext cx="6613005" cy="310767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150000"/>
              </a:lnSpc>
            </a:pPr>
            <a:r>
              <a:rPr lang="en-US" sz="1500" dirty="0">
                <a:solidFill>
                  <a:srgbClr val="FFFFFF"/>
                </a:solidFill>
                <a:latin typeface="Roboto Light"/>
                <a:ea typeface="Roboto Light"/>
                <a:cs typeface="Roboto Light"/>
                <a:sym typeface="Roboto Light"/>
              </a:rPr>
              <a:t>We had a problem</a:t>
            </a:r>
          </a:p>
          <a:p>
            <a:pPr>
              <a:lnSpc>
                <a:spcPct val="150000"/>
              </a:lnSpc>
            </a:pPr>
            <a:r>
              <a:rPr lang="en-US" sz="1500" dirty="0">
                <a:solidFill>
                  <a:srgbClr val="4A86E8"/>
                </a:solidFill>
                <a:latin typeface="Roboto Light"/>
                <a:ea typeface="Roboto Light"/>
                <a:cs typeface="Roboto Light"/>
                <a:sym typeface="Roboto Light"/>
              </a:rPr>
              <a:t>We investigated it</a:t>
            </a:r>
          </a:p>
          <a:p>
            <a:pPr>
              <a:lnSpc>
                <a:spcPct val="150000"/>
              </a:lnSpc>
            </a:pPr>
            <a:r>
              <a:rPr lang="en-US" sz="1500" dirty="0">
                <a:solidFill>
                  <a:srgbClr val="FFFFFF"/>
                </a:solidFill>
                <a:latin typeface="Roboto Light"/>
                <a:ea typeface="Roboto Light"/>
                <a:cs typeface="Roboto Light"/>
                <a:sym typeface="Roboto Light"/>
              </a:rPr>
              <a:t>Issue came back to Kong</a:t>
            </a:r>
          </a:p>
          <a:p>
            <a:pPr>
              <a:lnSpc>
                <a:spcPct val="150000"/>
              </a:lnSpc>
            </a:pPr>
            <a:r>
              <a:rPr lang="en-US" sz="1500" dirty="0">
                <a:solidFill>
                  <a:srgbClr val="FFFFFF"/>
                </a:solidFill>
                <a:latin typeface="Roboto Light"/>
                <a:ea typeface="Roboto Light"/>
                <a:cs typeface="Roboto Light"/>
                <a:sym typeface="Roboto Light"/>
              </a:rPr>
              <a:t>We engaged the community</a:t>
            </a:r>
          </a:p>
          <a:p>
            <a:pPr>
              <a:lnSpc>
                <a:spcPct val="150000"/>
              </a:lnSpc>
            </a:pPr>
            <a:r>
              <a:rPr lang="en-US" sz="1500" dirty="0">
                <a:solidFill>
                  <a:srgbClr val="FFFFFF"/>
                </a:solidFill>
                <a:latin typeface="Roboto Light"/>
                <a:ea typeface="Roboto Light"/>
                <a:cs typeface="Roboto Light"/>
                <a:sym typeface="Roboto Light"/>
              </a:rPr>
              <a:t>We tried a possible solution from the community</a:t>
            </a:r>
          </a:p>
          <a:p>
            <a:pPr>
              <a:lnSpc>
                <a:spcPct val="150000"/>
              </a:lnSpc>
            </a:pPr>
            <a:r>
              <a:rPr lang="en-US" sz="1500" dirty="0">
                <a:solidFill>
                  <a:srgbClr val="FFFFFF"/>
                </a:solidFill>
                <a:latin typeface="Roboto Light"/>
                <a:ea typeface="Roboto Light"/>
                <a:cs typeface="Roboto Light"/>
                <a:sym typeface="Roboto Light"/>
              </a:rPr>
              <a:t>No dice :P</a:t>
            </a:r>
          </a:p>
          <a:p>
            <a:pPr>
              <a:lnSpc>
                <a:spcPct val="150000"/>
              </a:lnSpc>
            </a:pPr>
            <a:r>
              <a:rPr lang="en-US" sz="1500" dirty="0">
                <a:solidFill>
                  <a:srgbClr val="4A86E8"/>
                </a:solidFill>
                <a:latin typeface="Roboto Light"/>
                <a:ea typeface="Roboto Light"/>
                <a:cs typeface="Roboto Light"/>
                <a:sym typeface="Roboto Light"/>
              </a:rPr>
              <a:t>We investigated it</a:t>
            </a:r>
          </a:p>
          <a:p>
            <a:pPr>
              <a:lnSpc>
                <a:spcPct val="150000"/>
              </a:lnSpc>
            </a:pPr>
            <a:r>
              <a:rPr lang="en-US" sz="1500" dirty="0">
                <a:solidFill>
                  <a:srgbClr val="FFFFFF"/>
                </a:solidFill>
                <a:latin typeface="Roboto Light"/>
                <a:ea typeface="Roboto Light"/>
                <a:cs typeface="Roboto Light"/>
                <a:sym typeface="Roboto Light"/>
              </a:rPr>
              <a:t>We suggested a possible solution to the community</a:t>
            </a:r>
          </a:p>
          <a:p>
            <a:pPr>
              <a:lnSpc>
                <a:spcPct val="150000"/>
              </a:lnSpc>
            </a:pPr>
            <a:r>
              <a:rPr lang="en-US" sz="1500" dirty="0">
                <a:solidFill>
                  <a:srgbClr val="FFFFFF"/>
                </a:solidFill>
                <a:latin typeface="Roboto Light"/>
                <a:ea typeface="Roboto Light"/>
                <a:cs typeface="Roboto Light"/>
                <a:sym typeface="Roboto Light"/>
              </a:rPr>
              <a:t>The community confirmed the solution</a:t>
            </a:r>
          </a:p>
        </p:txBody>
      </p:sp>
      <p:cxnSp>
        <p:nvCxnSpPr>
          <p:cNvPr id="14" name="Google Shape;115;p24">
            <a:extLst>
              <a:ext uri="{FF2B5EF4-FFF2-40B4-BE49-F238E27FC236}">
                <a16:creationId xmlns:a16="http://schemas.microsoft.com/office/drawing/2014/main" id="{A99D4783-6243-3442-ACCB-3777E8165686}"/>
              </a:ext>
            </a:extLst>
          </p:cNvPr>
          <p:cNvCxnSpPr>
            <a:cxnSpLocks/>
          </p:cNvCxnSpPr>
          <p:nvPr/>
        </p:nvCxnSpPr>
        <p:spPr>
          <a:xfrm>
            <a:off x="1059388" y="1515060"/>
            <a:ext cx="0" cy="2936823"/>
          </a:xfrm>
          <a:prstGeom prst="straightConnector1">
            <a:avLst/>
          </a:prstGeom>
          <a:noFill/>
          <a:ln w="28575" cap="flat" cmpd="sng">
            <a:solidFill>
              <a:srgbClr val="3C78D8"/>
            </a:solidFill>
            <a:prstDash val="solid"/>
            <a:round/>
            <a:headEnd type="none" w="med" len="med"/>
            <a:tailEnd type="none" w="med" len="med"/>
          </a:ln>
        </p:spPr>
      </p:cxnSp>
    </p:spTree>
    <p:extLst>
      <p:ext uri="{BB962C8B-B14F-4D97-AF65-F5344CB8AC3E}">
        <p14:creationId xmlns:p14="http://schemas.microsoft.com/office/powerpoint/2010/main" val="51970104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23"/>
          <p:cNvSpPr txBox="1"/>
          <p:nvPr/>
        </p:nvSpPr>
        <p:spPr>
          <a:xfrm>
            <a:off x="3639125" y="1855150"/>
            <a:ext cx="4974600" cy="1018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US" sz="3200" dirty="0">
                <a:solidFill>
                  <a:schemeClr val="lt1"/>
                </a:solidFill>
                <a:latin typeface="Roboto Light"/>
                <a:ea typeface="Roboto Light"/>
                <a:cs typeface="Roboto Light"/>
                <a:sym typeface="Roboto Light"/>
              </a:rPr>
              <a:t>Contributing Back</a:t>
            </a:r>
            <a:endParaRPr sz="3200" dirty="0">
              <a:solidFill>
                <a:schemeClr val="lt1"/>
              </a:solidFill>
              <a:latin typeface="Roboto Light"/>
              <a:ea typeface="Roboto Light"/>
              <a:cs typeface="Roboto Light"/>
              <a:sym typeface="Roboto Light"/>
            </a:endParaRPr>
          </a:p>
        </p:txBody>
      </p:sp>
      <p:sp>
        <p:nvSpPr>
          <p:cNvPr id="104" name="Google Shape;104;p23"/>
          <p:cNvSpPr txBox="1"/>
          <p:nvPr/>
        </p:nvSpPr>
        <p:spPr>
          <a:xfrm>
            <a:off x="1471200" y="1967225"/>
            <a:ext cx="794700" cy="1284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7200" dirty="0">
                <a:solidFill>
                  <a:srgbClr val="FFFFFF"/>
                </a:solidFill>
                <a:latin typeface="Roboto Thin"/>
                <a:ea typeface="Roboto Thin"/>
                <a:cs typeface="Roboto Thin"/>
                <a:sym typeface="Roboto Thin"/>
              </a:rPr>
              <a:t>3</a:t>
            </a:r>
            <a:endParaRPr sz="7200" dirty="0">
              <a:solidFill>
                <a:srgbClr val="FFFFFF"/>
              </a:solidFill>
              <a:latin typeface="Roboto Thin"/>
              <a:ea typeface="Roboto Thin"/>
              <a:cs typeface="Roboto Thin"/>
              <a:sym typeface="Roboto Thin"/>
            </a:endParaRPr>
          </a:p>
        </p:txBody>
      </p:sp>
      <p:sp>
        <p:nvSpPr>
          <p:cNvPr id="105" name="Google Shape;105;p23"/>
          <p:cNvSpPr txBox="1"/>
          <p:nvPr/>
        </p:nvSpPr>
        <p:spPr>
          <a:xfrm>
            <a:off x="3698249" y="2978300"/>
            <a:ext cx="4915475" cy="1498450"/>
          </a:xfrm>
          <a:prstGeom prst="rect">
            <a:avLst/>
          </a:prstGeom>
          <a:noFill/>
          <a:ln>
            <a:noFill/>
          </a:ln>
        </p:spPr>
        <p:txBody>
          <a:bodyPr spcFirstLastPara="1" wrap="square" lIns="91425" tIns="91425" rIns="91425" bIns="91425" anchor="t" anchorCtr="0">
            <a:noAutofit/>
          </a:bodyPr>
          <a:lstStyle/>
          <a:p>
            <a:pPr lvl="0"/>
            <a:r>
              <a:rPr lang="en-US" sz="2400" dirty="0">
                <a:solidFill>
                  <a:srgbClr val="4A86E8"/>
                </a:solidFill>
                <a:latin typeface="Roboto Light"/>
                <a:ea typeface="Roboto Light"/>
                <a:cs typeface="Roboto Light"/>
                <a:sym typeface="Roboto Light"/>
              </a:rPr>
              <a:t>Embracing the virtuous cycle of Open Source</a:t>
            </a:r>
            <a:endParaRPr sz="2400" dirty="0">
              <a:solidFill>
                <a:srgbClr val="4A86E8"/>
              </a:solidFill>
              <a:latin typeface="Roboto Light"/>
              <a:ea typeface="Roboto Light"/>
              <a:cs typeface="Roboto Light"/>
              <a:sym typeface="Roboto Light"/>
            </a:endParaRPr>
          </a:p>
        </p:txBody>
      </p:sp>
    </p:spTree>
    <p:extLst>
      <p:ext uri="{BB962C8B-B14F-4D97-AF65-F5344CB8AC3E}">
        <p14:creationId xmlns:p14="http://schemas.microsoft.com/office/powerpoint/2010/main" val="37880133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0" name="Google Shape;111;p24">
            <a:extLst>
              <a:ext uri="{FF2B5EF4-FFF2-40B4-BE49-F238E27FC236}">
                <a16:creationId xmlns:a16="http://schemas.microsoft.com/office/drawing/2014/main" id="{90BF659C-B358-5A4E-9383-4CC968271C0A}"/>
              </a:ext>
            </a:extLst>
          </p:cNvPr>
          <p:cNvSpPr/>
          <p:nvPr/>
        </p:nvSpPr>
        <p:spPr>
          <a:xfrm rot="10800000">
            <a:off x="0" y="1553687"/>
            <a:ext cx="9220200" cy="3594583"/>
          </a:xfrm>
          <a:prstGeom prst="rect">
            <a:avLst/>
          </a:prstGeom>
          <a:gradFill>
            <a:gsLst>
              <a:gs pos="0">
                <a:srgbClr val="021524"/>
              </a:gs>
              <a:gs pos="100000">
                <a:srgbClr val="010F1E">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33" name="Picture 32">
            <a:extLst>
              <a:ext uri="{FF2B5EF4-FFF2-40B4-BE49-F238E27FC236}">
                <a16:creationId xmlns:a16="http://schemas.microsoft.com/office/drawing/2014/main" id="{BEE86276-6089-5C4C-A30C-7AB8445BC126}"/>
              </a:ext>
            </a:extLst>
          </p:cNvPr>
          <p:cNvPicPr>
            <a:picLocks noChangeAspect="1"/>
          </p:cNvPicPr>
          <p:nvPr/>
        </p:nvPicPr>
        <p:blipFill>
          <a:blip r:embed="rId3"/>
          <a:stretch>
            <a:fillRect/>
          </a:stretch>
        </p:blipFill>
        <p:spPr>
          <a:xfrm>
            <a:off x="210913" y="1267501"/>
            <a:ext cx="530352" cy="530352"/>
          </a:xfrm>
          <a:prstGeom prst="ellipse">
            <a:avLst/>
          </a:prstGeom>
          <a:solidFill>
            <a:schemeClr val="tx1">
              <a:lumMod val="75000"/>
              <a:lumOff val="25000"/>
            </a:schemeClr>
          </a:solidFill>
          <a:ln>
            <a:solidFill>
              <a:srgbClr val="ADADAD"/>
            </a:solidFill>
          </a:ln>
        </p:spPr>
      </p:pic>
      <p:sp>
        <p:nvSpPr>
          <p:cNvPr id="11" name="Rounded Rectangle 10">
            <a:extLst>
              <a:ext uri="{FF2B5EF4-FFF2-40B4-BE49-F238E27FC236}">
                <a16:creationId xmlns:a16="http://schemas.microsoft.com/office/drawing/2014/main" id="{32A1084D-D478-4047-9BFB-3A565225A953}"/>
              </a:ext>
            </a:extLst>
          </p:cNvPr>
          <p:cNvSpPr/>
          <p:nvPr/>
        </p:nvSpPr>
        <p:spPr>
          <a:xfrm>
            <a:off x="965080" y="1246624"/>
            <a:ext cx="3302120" cy="954085"/>
          </a:xfrm>
          <a:prstGeom prst="roundRect">
            <a:avLst/>
          </a:prstGeom>
          <a:solidFill>
            <a:schemeClr val="accent3">
              <a:lumMod val="50000"/>
            </a:schemeClr>
          </a:solidFill>
          <a:ln w="6350">
            <a:solidFill>
              <a:srgbClr val="ADAD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Google Shape;140;p28">
            <a:extLst>
              <a:ext uri="{FF2B5EF4-FFF2-40B4-BE49-F238E27FC236}">
                <a16:creationId xmlns:a16="http://schemas.microsoft.com/office/drawing/2014/main" id="{7A964BC3-F0F4-2342-8BA2-21D8F2172F48}"/>
              </a:ext>
            </a:extLst>
          </p:cNvPr>
          <p:cNvSpPr txBox="1">
            <a:spLocks/>
          </p:cNvSpPr>
          <p:nvPr/>
        </p:nvSpPr>
        <p:spPr>
          <a:xfrm>
            <a:off x="1079380" y="1362297"/>
            <a:ext cx="3187820" cy="72273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00" dirty="0">
                <a:solidFill>
                  <a:schemeClr val="bg1"/>
                </a:solidFill>
                <a:latin typeface="Roboto Light"/>
                <a:ea typeface="Roboto Light"/>
                <a:cs typeface="Roboto Light"/>
                <a:sym typeface="Roboto Light"/>
              </a:rPr>
              <a:t>Any issues with Kong today?</a:t>
            </a:r>
          </a:p>
        </p:txBody>
      </p:sp>
      <p:sp>
        <p:nvSpPr>
          <p:cNvPr id="16" name="Rounded Rectangle 15">
            <a:extLst>
              <a:ext uri="{FF2B5EF4-FFF2-40B4-BE49-F238E27FC236}">
                <a16:creationId xmlns:a16="http://schemas.microsoft.com/office/drawing/2014/main" id="{74325CB7-6454-5D40-932B-4AC317177DC0}"/>
              </a:ext>
            </a:extLst>
          </p:cNvPr>
          <p:cNvSpPr/>
          <p:nvPr/>
        </p:nvSpPr>
        <p:spPr>
          <a:xfrm>
            <a:off x="6768980" y="2506157"/>
            <a:ext cx="1393136" cy="1074840"/>
          </a:xfrm>
          <a:prstGeom prst="roundRect">
            <a:avLst/>
          </a:prstGeom>
          <a:solidFill>
            <a:schemeClr val="accent4">
              <a:lumMod val="50000"/>
            </a:schemeClr>
          </a:solid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Google Shape;140;p28">
            <a:extLst>
              <a:ext uri="{FF2B5EF4-FFF2-40B4-BE49-F238E27FC236}">
                <a16:creationId xmlns:a16="http://schemas.microsoft.com/office/drawing/2014/main" id="{D7D40A8F-2C4F-B043-B475-EAC35D7D1BC3}"/>
              </a:ext>
            </a:extLst>
          </p:cNvPr>
          <p:cNvSpPr txBox="1">
            <a:spLocks/>
          </p:cNvSpPr>
          <p:nvPr/>
        </p:nvSpPr>
        <p:spPr>
          <a:xfrm>
            <a:off x="6887797" y="2649397"/>
            <a:ext cx="1259079" cy="7883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00" dirty="0">
                <a:solidFill>
                  <a:srgbClr val="FFFFFF"/>
                </a:solidFill>
                <a:latin typeface="Roboto Light"/>
                <a:ea typeface="Roboto Light"/>
                <a:cs typeface="Roboto Light"/>
                <a:sym typeface="Roboto Light"/>
              </a:rPr>
              <a:t>No, why?</a:t>
            </a:r>
          </a:p>
        </p:txBody>
      </p:sp>
      <p:pic>
        <p:nvPicPr>
          <p:cNvPr id="23" name="Picture 22">
            <a:extLst>
              <a:ext uri="{FF2B5EF4-FFF2-40B4-BE49-F238E27FC236}">
                <a16:creationId xmlns:a16="http://schemas.microsoft.com/office/drawing/2014/main" id="{82E64F97-4C1C-374D-873B-6C1BEE61EA1D}"/>
              </a:ext>
            </a:extLst>
          </p:cNvPr>
          <p:cNvPicPr>
            <a:picLocks noChangeAspect="1"/>
          </p:cNvPicPr>
          <p:nvPr/>
        </p:nvPicPr>
        <p:blipFill>
          <a:blip r:embed="rId4"/>
          <a:stretch>
            <a:fillRect/>
          </a:stretch>
        </p:blipFill>
        <p:spPr>
          <a:xfrm>
            <a:off x="8410400" y="2513225"/>
            <a:ext cx="530352" cy="530352"/>
          </a:xfrm>
          <a:prstGeom prst="ellipse">
            <a:avLst/>
          </a:prstGeom>
          <a:ln>
            <a:solidFill>
              <a:srgbClr val="FF0000"/>
            </a:solidFill>
          </a:ln>
        </p:spPr>
      </p:pic>
      <p:sp>
        <p:nvSpPr>
          <p:cNvPr id="31" name="Google Shape;140;p28">
            <a:extLst>
              <a:ext uri="{FF2B5EF4-FFF2-40B4-BE49-F238E27FC236}">
                <a16:creationId xmlns:a16="http://schemas.microsoft.com/office/drawing/2014/main" id="{D8E308A9-53B1-404B-B6F0-1892D5AC5424}"/>
              </a:ext>
            </a:extLst>
          </p:cNvPr>
          <p:cNvSpPr txBox="1">
            <a:spLocks/>
          </p:cNvSpPr>
          <p:nvPr/>
        </p:nvSpPr>
        <p:spPr>
          <a:xfrm>
            <a:off x="2743200" y="11163204"/>
            <a:ext cx="5745480" cy="79792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00" dirty="0">
                <a:solidFill>
                  <a:srgbClr val="FFFFFF"/>
                </a:solidFill>
                <a:latin typeface="Roboto Light"/>
                <a:ea typeface="Roboto Light"/>
                <a:cs typeface="Roboto Light"/>
                <a:sym typeface="Roboto Light"/>
              </a:rPr>
              <a:t>Looks like the ACL plugin includes a ever growing header containing all groups </a:t>
            </a:r>
            <a:r>
              <a:rPr lang="en-US" sz="1800" dirty="0" err="1">
                <a:solidFill>
                  <a:srgbClr val="FFFFFF"/>
                </a:solidFill>
                <a:latin typeface="Roboto Light"/>
                <a:ea typeface="Roboto Light"/>
                <a:cs typeface="Roboto Light"/>
                <a:sym typeface="Roboto Light"/>
              </a:rPr>
              <a:t>asociated</a:t>
            </a:r>
            <a:r>
              <a:rPr lang="en-US" sz="1800" dirty="0">
                <a:solidFill>
                  <a:srgbClr val="FFFFFF"/>
                </a:solidFill>
                <a:latin typeface="Roboto Light"/>
                <a:ea typeface="Roboto Light"/>
                <a:cs typeface="Roboto Light"/>
                <a:sym typeface="Roboto Light"/>
              </a:rPr>
              <a:t> to a consumer.</a:t>
            </a:r>
          </a:p>
        </p:txBody>
      </p:sp>
      <p:sp>
        <p:nvSpPr>
          <p:cNvPr id="38" name="Rounded Rectangle 37">
            <a:extLst>
              <a:ext uri="{FF2B5EF4-FFF2-40B4-BE49-F238E27FC236}">
                <a16:creationId xmlns:a16="http://schemas.microsoft.com/office/drawing/2014/main" id="{3DD5C621-2842-644D-8A3E-1C0391EB0CFF}"/>
              </a:ext>
            </a:extLst>
          </p:cNvPr>
          <p:cNvSpPr/>
          <p:nvPr/>
        </p:nvSpPr>
        <p:spPr>
          <a:xfrm>
            <a:off x="1034342" y="3885708"/>
            <a:ext cx="4909258" cy="1123048"/>
          </a:xfrm>
          <a:prstGeom prst="roundRect">
            <a:avLst/>
          </a:prstGeom>
          <a:solidFill>
            <a:schemeClr val="accent3">
              <a:lumMod val="50000"/>
            </a:schemeClr>
          </a:solidFill>
          <a:ln w="6350">
            <a:solidFill>
              <a:srgbClr val="ADAD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Google Shape;140;p28">
            <a:extLst>
              <a:ext uri="{FF2B5EF4-FFF2-40B4-BE49-F238E27FC236}">
                <a16:creationId xmlns:a16="http://schemas.microsoft.com/office/drawing/2014/main" id="{9D55DF84-82C8-B543-A00B-4DBD3D5D365B}"/>
              </a:ext>
            </a:extLst>
          </p:cNvPr>
          <p:cNvSpPr txBox="1">
            <a:spLocks/>
          </p:cNvSpPr>
          <p:nvPr/>
        </p:nvSpPr>
        <p:spPr>
          <a:xfrm>
            <a:off x="1148642" y="4090217"/>
            <a:ext cx="5092820" cy="72273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00" dirty="0">
                <a:solidFill>
                  <a:schemeClr val="bg1"/>
                </a:solidFill>
                <a:latin typeface="Roboto Light"/>
                <a:ea typeface="Roboto Light"/>
                <a:cs typeface="Roboto Light"/>
                <a:sym typeface="Roboto Light"/>
              </a:rPr>
              <a:t>We just started to receive some HTTP 431s during our testing… not sure why?</a:t>
            </a:r>
          </a:p>
        </p:txBody>
      </p:sp>
    </p:spTree>
    <p:extLst>
      <p:ext uri="{BB962C8B-B14F-4D97-AF65-F5344CB8AC3E}">
        <p14:creationId xmlns:p14="http://schemas.microsoft.com/office/powerpoint/2010/main" val="4292333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p:cTn id="7" dur="500" fill="hold"/>
                                        <p:tgtEl>
                                          <p:spTgt spid="33"/>
                                        </p:tgtEl>
                                        <p:attrNameLst>
                                          <p:attrName>ppt_w</p:attrName>
                                        </p:attrNameLst>
                                      </p:cBhvr>
                                      <p:tavLst>
                                        <p:tav tm="0">
                                          <p:val>
                                            <p:fltVal val="0"/>
                                          </p:val>
                                        </p:tav>
                                        <p:tav tm="100000">
                                          <p:val>
                                            <p:strVal val="#ppt_w"/>
                                          </p:val>
                                        </p:tav>
                                      </p:tavLst>
                                    </p:anim>
                                    <p:anim calcmode="lin" valueType="num">
                                      <p:cBhvr>
                                        <p:cTn id="8" dur="500" fill="hold"/>
                                        <p:tgtEl>
                                          <p:spTgt spid="33"/>
                                        </p:tgtEl>
                                        <p:attrNameLst>
                                          <p:attrName>ppt_h</p:attrName>
                                        </p:attrNameLst>
                                      </p:cBhvr>
                                      <p:tavLst>
                                        <p:tav tm="0">
                                          <p:val>
                                            <p:fltVal val="0"/>
                                          </p:val>
                                        </p:tav>
                                        <p:tav tm="100000">
                                          <p:val>
                                            <p:strVal val="#ppt_h"/>
                                          </p:val>
                                        </p:tav>
                                      </p:tavLst>
                                    </p:anim>
                                    <p:anim calcmode="lin" valueType="num">
                                      <p:cBhvr>
                                        <p:cTn id="9" dur="500" fill="hold"/>
                                        <p:tgtEl>
                                          <p:spTgt spid="33"/>
                                        </p:tgtEl>
                                        <p:attrNameLst>
                                          <p:attrName>style.rotation</p:attrName>
                                        </p:attrNameLst>
                                      </p:cBhvr>
                                      <p:tavLst>
                                        <p:tav tm="0">
                                          <p:val>
                                            <p:fltVal val="90"/>
                                          </p:val>
                                        </p:tav>
                                        <p:tav tm="100000">
                                          <p:val>
                                            <p:fltVal val="0"/>
                                          </p:val>
                                        </p:tav>
                                      </p:tavLst>
                                    </p:anim>
                                    <p:animEffect transition="in" filter="fade">
                                      <p:cBhvr>
                                        <p:cTn id="10" dur="500"/>
                                        <p:tgtEl>
                                          <p:spTgt spid="3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250"/>
                                        <p:tgtEl>
                                          <p:spTgt spid="1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250"/>
                                        <p:tgtEl>
                                          <p:spTgt spid="12"/>
                                        </p:tgtEl>
                                      </p:cBhvr>
                                    </p:animEffect>
                                  </p:childTnLst>
                                </p:cTn>
                              </p:par>
                            </p:childTnLst>
                          </p:cTn>
                        </p:par>
                      </p:childTnLst>
                    </p:cTn>
                  </p:par>
                  <p:par>
                    <p:cTn id="17" fill="hold">
                      <p:stCondLst>
                        <p:cond delay="indefinite"/>
                      </p:stCondLst>
                      <p:childTnLst>
                        <p:par>
                          <p:cTn id="18" fill="hold">
                            <p:stCondLst>
                              <p:cond delay="0"/>
                            </p:stCondLst>
                            <p:childTnLst>
                              <p:par>
                                <p:cTn id="19" presetID="31" presetClass="entr" presetSubtype="0" fill="hold" nodeType="clickEffect">
                                  <p:stCondLst>
                                    <p:cond delay="0"/>
                                  </p:stCondLst>
                                  <p:childTnLst>
                                    <p:set>
                                      <p:cBhvr>
                                        <p:cTn id="20" dur="1" fill="hold">
                                          <p:stCondLst>
                                            <p:cond delay="0"/>
                                          </p:stCondLst>
                                        </p:cTn>
                                        <p:tgtEl>
                                          <p:spTgt spid="23"/>
                                        </p:tgtEl>
                                        <p:attrNameLst>
                                          <p:attrName>style.visibility</p:attrName>
                                        </p:attrNameLst>
                                      </p:cBhvr>
                                      <p:to>
                                        <p:strVal val="visible"/>
                                      </p:to>
                                    </p:set>
                                    <p:anim calcmode="lin" valueType="num">
                                      <p:cBhvr>
                                        <p:cTn id="21" dur="500" fill="hold"/>
                                        <p:tgtEl>
                                          <p:spTgt spid="23"/>
                                        </p:tgtEl>
                                        <p:attrNameLst>
                                          <p:attrName>ppt_w</p:attrName>
                                        </p:attrNameLst>
                                      </p:cBhvr>
                                      <p:tavLst>
                                        <p:tav tm="0">
                                          <p:val>
                                            <p:fltVal val="0"/>
                                          </p:val>
                                        </p:tav>
                                        <p:tav tm="100000">
                                          <p:val>
                                            <p:strVal val="#ppt_w"/>
                                          </p:val>
                                        </p:tav>
                                      </p:tavLst>
                                    </p:anim>
                                    <p:anim calcmode="lin" valueType="num">
                                      <p:cBhvr>
                                        <p:cTn id="22" dur="500" fill="hold"/>
                                        <p:tgtEl>
                                          <p:spTgt spid="23"/>
                                        </p:tgtEl>
                                        <p:attrNameLst>
                                          <p:attrName>ppt_h</p:attrName>
                                        </p:attrNameLst>
                                      </p:cBhvr>
                                      <p:tavLst>
                                        <p:tav tm="0">
                                          <p:val>
                                            <p:fltVal val="0"/>
                                          </p:val>
                                        </p:tav>
                                        <p:tav tm="100000">
                                          <p:val>
                                            <p:strVal val="#ppt_h"/>
                                          </p:val>
                                        </p:tav>
                                      </p:tavLst>
                                    </p:anim>
                                    <p:anim calcmode="lin" valueType="num">
                                      <p:cBhvr>
                                        <p:cTn id="23" dur="500" fill="hold"/>
                                        <p:tgtEl>
                                          <p:spTgt spid="23"/>
                                        </p:tgtEl>
                                        <p:attrNameLst>
                                          <p:attrName>style.rotation</p:attrName>
                                        </p:attrNameLst>
                                      </p:cBhvr>
                                      <p:tavLst>
                                        <p:tav tm="0">
                                          <p:val>
                                            <p:fltVal val="90"/>
                                          </p:val>
                                        </p:tav>
                                        <p:tav tm="100000">
                                          <p:val>
                                            <p:fltVal val="0"/>
                                          </p:val>
                                        </p:tav>
                                      </p:tavLst>
                                    </p:anim>
                                    <p:animEffect transition="in" filter="fade">
                                      <p:cBhvr>
                                        <p:cTn id="24" dur="500"/>
                                        <p:tgtEl>
                                          <p:spTgt spid="23"/>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250"/>
                                        <p:tgtEl>
                                          <p:spTgt spid="17"/>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fade">
                                      <p:cBhvr>
                                        <p:cTn id="30" dur="250"/>
                                        <p:tgtEl>
                                          <p:spTgt spid="16"/>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39"/>
                                        </p:tgtEl>
                                        <p:attrNameLst>
                                          <p:attrName>style.visibility</p:attrName>
                                        </p:attrNameLst>
                                      </p:cBhvr>
                                      <p:to>
                                        <p:strVal val="visible"/>
                                      </p:to>
                                    </p:set>
                                    <p:animEffect transition="in" filter="fade">
                                      <p:cBhvr>
                                        <p:cTn id="35" dur="250"/>
                                        <p:tgtEl>
                                          <p:spTgt spid="39"/>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8"/>
                                        </p:tgtEl>
                                        <p:attrNameLst>
                                          <p:attrName>style.visibility</p:attrName>
                                        </p:attrNameLst>
                                      </p:cBhvr>
                                      <p:to>
                                        <p:strVal val="visible"/>
                                      </p:to>
                                    </p:set>
                                    <p:animEffect transition="in" filter="fade">
                                      <p:cBhvr>
                                        <p:cTn id="38" dur="25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p:bldP spid="16" grpId="0" animBg="1"/>
      <p:bldP spid="17" grpId="0"/>
      <p:bldP spid="38" grpId="0" animBg="1"/>
      <p:bldP spid="39"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0" name="Google Shape;111;p24">
            <a:extLst>
              <a:ext uri="{FF2B5EF4-FFF2-40B4-BE49-F238E27FC236}">
                <a16:creationId xmlns:a16="http://schemas.microsoft.com/office/drawing/2014/main" id="{90BF659C-B358-5A4E-9383-4CC968271C0A}"/>
              </a:ext>
            </a:extLst>
          </p:cNvPr>
          <p:cNvSpPr/>
          <p:nvPr/>
        </p:nvSpPr>
        <p:spPr>
          <a:xfrm rot="10800000">
            <a:off x="0" y="1553687"/>
            <a:ext cx="9220200" cy="3594583"/>
          </a:xfrm>
          <a:prstGeom prst="rect">
            <a:avLst/>
          </a:prstGeom>
          <a:gradFill>
            <a:gsLst>
              <a:gs pos="0">
                <a:srgbClr val="021524"/>
              </a:gs>
              <a:gs pos="100000">
                <a:srgbClr val="010F1E">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33" name="Picture 32">
            <a:extLst>
              <a:ext uri="{FF2B5EF4-FFF2-40B4-BE49-F238E27FC236}">
                <a16:creationId xmlns:a16="http://schemas.microsoft.com/office/drawing/2014/main" id="{BEE86276-6089-5C4C-A30C-7AB8445BC126}"/>
              </a:ext>
            </a:extLst>
          </p:cNvPr>
          <p:cNvPicPr>
            <a:picLocks noChangeAspect="1"/>
          </p:cNvPicPr>
          <p:nvPr/>
        </p:nvPicPr>
        <p:blipFill>
          <a:blip r:embed="rId3"/>
          <a:stretch>
            <a:fillRect/>
          </a:stretch>
        </p:blipFill>
        <p:spPr>
          <a:xfrm>
            <a:off x="210913" y="1267501"/>
            <a:ext cx="530352" cy="530352"/>
          </a:xfrm>
          <a:prstGeom prst="ellipse">
            <a:avLst/>
          </a:prstGeom>
          <a:solidFill>
            <a:schemeClr val="tx1">
              <a:lumMod val="75000"/>
              <a:lumOff val="25000"/>
            </a:schemeClr>
          </a:solidFill>
          <a:ln>
            <a:solidFill>
              <a:srgbClr val="ADADAD"/>
            </a:solidFill>
          </a:ln>
        </p:spPr>
      </p:pic>
      <p:sp>
        <p:nvSpPr>
          <p:cNvPr id="11" name="Rounded Rectangle 10">
            <a:extLst>
              <a:ext uri="{FF2B5EF4-FFF2-40B4-BE49-F238E27FC236}">
                <a16:creationId xmlns:a16="http://schemas.microsoft.com/office/drawing/2014/main" id="{32A1084D-D478-4047-9BFB-3A565225A953}"/>
              </a:ext>
            </a:extLst>
          </p:cNvPr>
          <p:cNvSpPr/>
          <p:nvPr/>
        </p:nvSpPr>
        <p:spPr>
          <a:xfrm>
            <a:off x="965080" y="1246624"/>
            <a:ext cx="3302120" cy="954085"/>
          </a:xfrm>
          <a:prstGeom prst="roundRect">
            <a:avLst/>
          </a:prstGeom>
          <a:solidFill>
            <a:schemeClr val="accent3">
              <a:lumMod val="50000"/>
            </a:schemeClr>
          </a:solidFill>
          <a:ln w="6350">
            <a:solidFill>
              <a:srgbClr val="ADAD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Google Shape;140;p28">
            <a:extLst>
              <a:ext uri="{FF2B5EF4-FFF2-40B4-BE49-F238E27FC236}">
                <a16:creationId xmlns:a16="http://schemas.microsoft.com/office/drawing/2014/main" id="{7A964BC3-F0F4-2342-8BA2-21D8F2172F48}"/>
              </a:ext>
            </a:extLst>
          </p:cNvPr>
          <p:cNvSpPr txBox="1">
            <a:spLocks/>
          </p:cNvSpPr>
          <p:nvPr/>
        </p:nvSpPr>
        <p:spPr>
          <a:xfrm>
            <a:off x="1079380" y="1362297"/>
            <a:ext cx="3187820" cy="72273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00" dirty="0">
                <a:solidFill>
                  <a:schemeClr val="bg1"/>
                </a:solidFill>
                <a:latin typeface="Roboto Light"/>
                <a:ea typeface="Roboto Light"/>
                <a:cs typeface="Roboto Light"/>
                <a:sym typeface="Roboto Light"/>
              </a:rPr>
              <a:t>Any issues with Kong today?</a:t>
            </a:r>
          </a:p>
        </p:txBody>
      </p:sp>
      <p:sp>
        <p:nvSpPr>
          <p:cNvPr id="16" name="Rounded Rectangle 15">
            <a:extLst>
              <a:ext uri="{FF2B5EF4-FFF2-40B4-BE49-F238E27FC236}">
                <a16:creationId xmlns:a16="http://schemas.microsoft.com/office/drawing/2014/main" id="{74325CB7-6454-5D40-932B-4AC317177DC0}"/>
              </a:ext>
            </a:extLst>
          </p:cNvPr>
          <p:cNvSpPr/>
          <p:nvPr/>
        </p:nvSpPr>
        <p:spPr>
          <a:xfrm>
            <a:off x="6768980" y="2506157"/>
            <a:ext cx="1393136" cy="1074840"/>
          </a:xfrm>
          <a:prstGeom prst="roundRect">
            <a:avLst/>
          </a:prstGeom>
          <a:solidFill>
            <a:schemeClr val="accent4">
              <a:lumMod val="50000"/>
            </a:schemeClr>
          </a:solid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Google Shape;140;p28">
            <a:extLst>
              <a:ext uri="{FF2B5EF4-FFF2-40B4-BE49-F238E27FC236}">
                <a16:creationId xmlns:a16="http://schemas.microsoft.com/office/drawing/2014/main" id="{D7D40A8F-2C4F-B043-B475-EAC35D7D1BC3}"/>
              </a:ext>
            </a:extLst>
          </p:cNvPr>
          <p:cNvSpPr txBox="1">
            <a:spLocks/>
          </p:cNvSpPr>
          <p:nvPr/>
        </p:nvSpPr>
        <p:spPr>
          <a:xfrm>
            <a:off x="6887797" y="2649397"/>
            <a:ext cx="1259079" cy="7883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00" dirty="0">
                <a:solidFill>
                  <a:srgbClr val="FFFFFF"/>
                </a:solidFill>
                <a:latin typeface="Roboto Light"/>
                <a:ea typeface="Roboto Light"/>
                <a:cs typeface="Roboto Light"/>
                <a:sym typeface="Roboto Light"/>
              </a:rPr>
              <a:t>No, why?</a:t>
            </a:r>
          </a:p>
        </p:txBody>
      </p:sp>
      <p:pic>
        <p:nvPicPr>
          <p:cNvPr id="23" name="Picture 22">
            <a:extLst>
              <a:ext uri="{FF2B5EF4-FFF2-40B4-BE49-F238E27FC236}">
                <a16:creationId xmlns:a16="http://schemas.microsoft.com/office/drawing/2014/main" id="{82E64F97-4C1C-374D-873B-6C1BEE61EA1D}"/>
              </a:ext>
            </a:extLst>
          </p:cNvPr>
          <p:cNvPicPr>
            <a:picLocks noChangeAspect="1"/>
          </p:cNvPicPr>
          <p:nvPr/>
        </p:nvPicPr>
        <p:blipFill>
          <a:blip r:embed="rId4"/>
          <a:stretch>
            <a:fillRect/>
          </a:stretch>
        </p:blipFill>
        <p:spPr>
          <a:xfrm>
            <a:off x="8410400" y="2513225"/>
            <a:ext cx="530352" cy="530352"/>
          </a:xfrm>
          <a:prstGeom prst="ellipse">
            <a:avLst/>
          </a:prstGeom>
          <a:ln>
            <a:solidFill>
              <a:srgbClr val="FF0000"/>
            </a:solidFill>
          </a:ln>
        </p:spPr>
      </p:pic>
      <p:sp>
        <p:nvSpPr>
          <p:cNvPr id="24" name="Rounded Rectangle 23">
            <a:extLst>
              <a:ext uri="{FF2B5EF4-FFF2-40B4-BE49-F238E27FC236}">
                <a16:creationId xmlns:a16="http://schemas.microsoft.com/office/drawing/2014/main" id="{180A8BF4-D9F1-7E4E-A2A5-C98D1ED0FE3C}"/>
              </a:ext>
            </a:extLst>
          </p:cNvPr>
          <p:cNvSpPr/>
          <p:nvPr/>
        </p:nvSpPr>
        <p:spPr>
          <a:xfrm>
            <a:off x="2215562" y="7901414"/>
            <a:ext cx="5931314" cy="1008120"/>
          </a:xfrm>
          <a:prstGeom prst="roundRect">
            <a:avLst/>
          </a:prstGeom>
          <a:solidFill>
            <a:schemeClr val="accent4">
              <a:lumMod val="50000"/>
            </a:schemeClr>
          </a:solid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Google Shape;140;p28">
            <a:extLst>
              <a:ext uri="{FF2B5EF4-FFF2-40B4-BE49-F238E27FC236}">
                <a16:creationId xmlns:a16="http://schemas.microsoft.com/office/drawing/2014/main" id="{6B1C3832-5FC9-084D-BFC4-55D4BF9FAE52}"/>
              </a:ext>
            </a:extLst>
          </p:cNvPr>
          <p:cNvSpPr txBox="1">
            <a:spLocks/>
          </p:cNvSpPr>
          <p:nvPr/>
        </p:nvSpPr>
        <p:spPr>
          <a:xfrm>
            <a:off x="2362200" y="7968134"/>
            <a:ext cx="5745480" cy="94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00" dirty="0">
                <a:solidFill>
                  <a:srgbClr val="FFFFFF"/>
                </a:solidFill>
                <a:latin typeface="Roboto Light"/>
                <a:ea typeface="Roboto Light"/>
                <a:cs typeface="Roboto Light"/>
                <a:sym typeface="Roboto Light"/>
              </a:rPr>
              <a:t>Hmm.. Looks like HTTP Headers proxied are too big, </a:t>
            </a:r>
          </a:p>
        </p:txBody>
      </p:sp>
      <p:sp>
        <p:nvSpPr>
          <p:cNvPr id="30" name="Rounded Rectangle 29">
            <a:extLst>
              <a:ext uri="{FF2B5EF4-FFF2-40B4-BE49-F238E27FC236}">
                <a16:creationId xmlns:a16="http://schemas.microsoft.com/office/drawing/2014/main" id="{63C3DFD7-EEB9-FB4A-A128-F352EE7D95FE}"/>
              </a:ext>
            </a:extLst>
          </p:cNvPr>
          <p:cNvSpPr/>
          <p:nvPr/>
        </p:nvSpPr>
        <p:spPr>
          <a:xfrm>
            <a:off x="2590800" y="10853863"/>
            <a:ext cx="5577847" cy="1371600"/>
          </a:xfrm>
          <a:prstGeom prst="roundRect">
            <a:avLst/>
          </a:prstGeom>
          <a:solidFill>
            <a:schemeClr val="accent4">
              <a:lumMod val="50000"/>
            </a:schemeClr>
          </a:solid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Google Shape;140;p28">
            <a:extLst>
              <a:ext uri="{FF2B5EF4-FFF2-40B4-BE49-F238E27FC236}">
                <a16:creationId xmlns:a16="http://schemas.microsoft.com/office/drawing/2014/main" id="{D8E308A9-53B1-404B-B6F0-1892D5AC5424}"/>
              </a:ext>
            </a:extLst>
          </p:cNvPr>
          <p:cNvSpPr txBox="1">
            <a:spLocks/>
          </p:cNvSpPr>
          <p:nvPr/>
        </p:nvSpPr>
        <p:spPr>
          <a:xfrm>
            <a:off x="2743200" y="11163204"/>
            <a:ext cx="5745480" cy="79792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00" dirty="0">
                <a:solidFill>
                  <a:srgbClr val="FFFFFF"/>
                </a:solidFill>
                <a:latin typeface="Roboto Light"/>
                <a:ea typeface="Roboto Light"/>
                <a:cs typeface="Roboto Light"/>
                <a:sym typeface="Roboto Light"/>
              </a:rPr>
              <a:t>Looks like the ACL plugin includes a ever growing header containing all groups associated to a consumer.</a:t>
            </a:r>
          </a:p>
        </p:txBody>
      </p:sp>
      <p:sp>
        <p:nvSpPr>
          <p:cNvPr id="34" name="Rounded Rectangle 33">
            <a:extLst>
              <a:ext uri="{FF2B5EF4-FFF2-40B4-BE49-F238E27FC236}">
                <a16:creationId xmlns:a16="http://schemas.microsoft.com/office/drawing/2014/main" id="{93B294E2-4EF8-E74F-AAA2-20BD89E8ECC4}"/>
              </a:ext>
            </a:extLst>
          </p:cNvPr>
          <p:cNvSpPr/>
          <p:nvPr/>
        </p:nvSpPr>
        <p:spPr>
          <a:xfrm>
            <a:off x="4038600" y="9240666"/>
            <a:ext cx="4108276" cy="1282065"/>
          </a:xfrm>
          <a:prstGeom prst="roundRect">
            <a:avLst/>
          </a:prstGeom>
          <a:solidFill>
            <a:schemeClr val="accent4">
              <a:lumMod val="50000"/>
            </a:schemeClr>
          </a:solid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Google Shape;140;p28">
            <a:extLst>
              <a:ext uri="{FF2B5EF4-FFF2-40B4-BE49-F238E27FC236}">
                <a16:creationId xmlns:a16="http://schemas.microsoft.com/office/drawing/2014/main" id="{EBBC30BA-D350-A74C-80D1-36B940AE2ED4}"/>
              </a:ext>
            </a:extLst>
          </p:cNvPr>
          <p:cNvSpPr txBox="1">
            <a:spLocks/>
          </p:cNvSpPr>
          <p:nvPr/>
        </p:nvSpPr>
        <p:spPr>
          <a:xfrm>
            <a:off x="4267200" y="9410998"/>
            <a:ext cx="3840480" cy="94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00" dirty="0">
                <a:solidFill>
                  <a:srgbClr val="FFFFFF"/>
                </a:solidFill>
                <a:latin typeface="Roboto Light"/>
                <a:ea typeface="Roboto Light"/>
                <a:cs typeface="Roboto Light"/>
                <a:sym typeface="Roboto Light"/>
              </a:rPr>
              <a:t>Let me look into which headers could be the culprit. </a:t>
            </a:r>
          </a:p>
        </p:txBody>
      </p:sp>
      <p:pic>
        <p:nvPicPr>
          <p:cNvPr id="2" name="Picture 1">
            <a:extLst>
              <a:ext uri="{FF2B5EF4-FFF2-40B4-BE49-F238E27FC236}">
                <a16:creationId xmlns:a16="http://schemas.microsoft.com/office/drawing/2014/main" id="{41EC0B52-4634-7F49-B564-D4E65B8440E9}"/>
              </a:ext>
            </a:extLst>
          </p:cNvPr>
          <p:cNvPicPr>
            <a:picLocks noChangeAspect="1"/>
          </p:cNvPicPr>
          <p:nvPr/>
        </p:nvPicPr>
        <p:blipFill>
          <a:blip r:embed="rId5"/>
          <a:stretch>
            <a:fillRect/>
          </a:stretch>
        </p:blipFill>
        <p:spPr>
          <a:xfrm>
            <a:off x="965080" y="5314950"/>
            <a:ext cx="5803900" cy="2273300"/>
          </a:xfrm>
          <a:prstGeom prst="roundRect">
            <a:avLst/>
          </a:prstGeom>
          <a:ln>
            <a:solidFill>
              <a:schemeClr val="bg1">
                <a:lumMod val="85000"/>
              </a:schemeClr>
            </a:solidFill>
          </a:ln>
        </p:spPr>
      </p:pic>
      <p:sp>
        <p:nvSpPr>
          <p:cNvPr id="38" name="Rounded Rectangle 37">
            <a:extLst>
              <a:ext uri="{FF2B5EF4-FFF2-40B4-BE49-F238E27FC236}">
                <a16:creationId xmlns:a16="http://schemas.microsoft.com/office/drawing/2014/main" id="{3DD5C621-2842-644D-8A3E-1C0391EB0CFF}"/>
              </a:ext>
            </a:extLst>
          </p:cNvPr>
          <p:cNvSpPr/>
          <p:nvPr/>
        </p:nvSpPr>
        <p:spPr>
          <a:xfrm>
            <a:off x="1034342" y="3885708"/>
            <a:ext cx="4909258" cy="1123048"/>
          </a:xfrm>
          <a:prstGeom prst="roundRect">
            <a:avLst/>
          </a:prstGeom>
          <a:solidFill>
            <a:schemeClr val="accent3">
              <a:lumMod val="50000"/>
            </a:schemeClr>
          </a:solidFill>
          <a:ln w="6350">
            <a:solidFill>
              <a:srgbClr val="ADAD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Google Shape;140;p28">
            <a:extLst>
              <a:ext uri="{FF2B5EF4-FFF2-40B4-BE49-F238E27FC236}">
                <a16:creationId xmlns:a16="http://schemas.microsoft.com/office/drawing/2014/main" id="{9D55DF84-82C8-B543-A00B-4DBD3D5D365B}"/>
              </a:ext>
            </a:extLst>
          </p:cNvPr>
          <p:cNvSpPr txBox="1">
            <a:spLocks/>
          </p:cNvSpPr>
          <p:nvPr/>
        </p:nvSpPr>
        <p:spPr>
          <a:xfrm>
            <a:off x="1148642" y="4090217"/>
            <a:ext cx="5092820" cy="72273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00" dirty="0">
                <a:solidFill>
                  <a:schemeClr val="bg1"/>
                </a:solidFill>
                <a:latin typeface="Roboto Light"/>
                <a:ea typeface="Roboto Light"/>
                <a:cs typeface="Roboto Light"/>
                <a:sym typeface="Roboto Light"/>
              </a:rPr>
              <a:t>We just started to receive some HTTP 431s during our testing… not sure why?</a:t>
            </a:r>
          </a:p>
        </p:txBody>
      </p:sp>
      <p:pic>
        <p:nvPicPr>
          <p:cNvPr id="42" name="Picture 41">
            <a:extLst>
              <a:ext uri="{FF2B5EF4-FFF2-40B4-BE49-F238E27FC236}">
                <a16:creationId xmlns:a16="http://schemas.microsoft.com/office/drawing/2014/main" id="{FCB94F81-E054-344C-93C5-F17D371F587B}"/>
              </a:ext>
            </a:extLst>
          </p:cNvPr>
          <p:cNvPicPr>
            <a:picLocks noChangeAspect="1"/>
          </p:cNvPicPr>
          <p:nvPr/>
        </p:nvPicPr>
        <p:blipFill>
          <a:blip r:embed="rId4"/>
          <a:stretch>
            <a:fillRect/>
          </a:stretch>
        </p:blipFill>
        <p:spPr>
          <a:xfrm>
            <a:off x="8410400" y="7901414"/>
            <a:ext cx="530352" cy="530352"/>
          </a:xfrm>
          <a:prstGeom prst="ellipse">
            <a:avLst/>
          </a:prstGeom>
          <a:ln>
            <a:solidFill>
              <a:srgbClr val="FF0000"/>
            </a:solidFill>
          </a:ln>
        </p:spPr>
      </p:pic>
    </p:spTree>
    <p:extLst>
      <p:ext uri="{BB962C8B-B14F-4D97-AF65-F5344CB8AC3E}">
        <p14:creationId xmlns:p14="http://schemas.microsoft.com/office/powerpoint/2010/main" val="1026327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withEffect">
                                  <p:stCondLst>
                                    <p:cond delay="0"/>
                                  </p:stCondLst>
                                  <p:childTnLst>
                                    <p:animMotion origin="layout" path="M 0 -0.51574 L 0 0.00278 " pathEditMode="fixed" ptsTypes="AA">
                                      <p:cBhvr>
                                        <p:cTn id="6" dur="250" spd="-100000" fill="hold"/>
                                        <p:tgtEl>
                                          <p:spTgt spid="33"/>
                                        </p:tgtEl>
                                        <p:attrNameLst>
                                          <p:attrName>ppt_x</p:attrName>
                                          <p:attrName>ppt_y</p:attrName>
                                        </p:attrNameLst>
                                      </p:cBhvr>
                                    </p:animMotion>
                                  </p:childTnLst>
                                </p:cTn>
                              </p:par>
                              <p:par>
                                <p:cTn id="7" presetID="0" presetClass="path" presetSubtype="0" accel="50000" decel="50000" fill="hold" grpId="0" nodeType="withEffect">
                                  <p:stCondLst>
                                    <p:cond delay="0"/>
                                  </p:stCondLst>
                                  <p:childTnLst>
                                    <p:animMotion origin="layout" path="M 0 -0.51543 L 0 0.00309 " pathEditMode="fixed" ptsTypes="AA">
                                      <p:cBhvr>
                                        <p:cTn id="8" dur="250" spd="-100000" fill="hold"/>
                                        <p:tgtEl>
                                          <p:spTgt spid="11"/>
                                        </p:tgtEl>
                                        <p:attrNameLst>
                                          <p:attrName>ppt_x</p:attrName>
                                          <p:attrName>ppt_y</p:attrName>
                                        </p:attrNameLst>
                                      </p:cBhvr>
                                    </p:animMotion>
                                  </p:childTnLst>
                                </p:cTn>
                              </p:par>
                              <p:par>
                                <p:cTn id="9" presetID="0" presetClass="path" presetSubtype="0" accel="50000" decel="50000" fill="hold" grpId="0" nodeType="withEffect">
                                  <p:stCondLst>
                                    <p:cond delay="0"/>
                                  </p:stCondLst>
                                  <p:childTnLst>
                                    <p:animMotion origin="layout" path="M 0 -0.51543 L 0 0.00309 " pathEditMode="fixed" ptsTypes="AA">
                                      <p:cBhvr>
                                        <p:cTn id="10" dur="250" spd="-100000" fill="hold"/>
                                        <p:tgtEl>
                                          <p:spTgt spid="12"/>
                                        </p:tgtEl>
                                        <p:attrNameLst>
                                          <p:attrName>ppt_x</p:attrName>
                                          <p:attrName>ppt_y</p:attrName>
                                        </p:attrNameLst>
                                      </p:cBhvr>
                                    </p:animMotion>
                                  </p:childTnLst>
                                </p:cTn>
                              </p:par>
                              <p:par>
                                <p:cTn id="11" presetID="0" presetClass="path" presetSubtype="0" accel="50000" decel="50000" fill="hold" grpId="0" nodeType="withEffect">
                                  <p:stCondLst>
                                    <p:cond delay="0"/>
                                  </p:stCondLst>
                                  <p:childTnLst>
                                    <p:animMotion origin="layout" path="M 0 -0.51605 L 0 0.00247 " pathEditMode="fixed" ptsTypes="AA">
                                      <p:cBhvr>
                                        <p:cTn id="12" dur="250" spd="-100000" fill="hold"/>
                                        <p:tgtEl>
                                          <p:spTgt spid="16"/>
                                        </p:tgtEl>
                                        <p:attrNameLst>
                                          <p:attrName>ppt_x</p:attrName>
                                          <p:attrName>ppt_y</p:attrName>
                                        </p:attrNameLst>
                                      </p:cBhvr>
                                    </p:animMotion>
                                  </p:childTnLst>
                                </p:cTn>
                              </p:par>
                              <p:par>
                                <p:cTn id="13" presetID="0" presetClass="path" presetSubtype="0" accel="50000" decel="50000" fill="hold" grpId="0" nodeType="withEffect">
                                  <p:stCondLst>
                                    <p:cond delay="0"/>
                                  </p:stCondLst>
                                  <p:childTnLst>
                                    <p:animMotion origin="layout" path="M 0 -0.51574 L 0 0.00278 " pathEditMode="fixed" ptsTypes="AA">
                                      <p:cBhvr>
                                        <p:cTn id="14" dur="250" spd="-100000" fill="hold"/>
                                        <p:tgtEl>
                                          <p:spTgt spid="17"/>
                                        </p:tgtEl>
                                        <p:attrNameLst>
                                          <p:attrName>ppt_x</p:attrName>
                                          <p:attrName>ppt_y</p:attrName>
                                        </p:attrNameLst>
                                      </p:cBhvr>
                                    </p:animMotion>
                                  </p:childTnLst>
                                </p:cTn>
                              </p:par>
                              <p:par>
                                <p:cTn id="15" presetID="0" presetClass="path" presetSubtype="0" accel="50000" decel="50000" fill="hold" nodeType="withEffect">
                                  <p:stCondLst>
                                    <p:cond delay="0"/>
                                  </p:stCondLst>
                                  <p:childTnLst>
                                    <p:animMotion origin="layout" path="M 0 -0.51574 L 0 0.00278 " pathEditMode="fixed" ptsTypes="AA">
                                      <p:cBhvr>
                                        <p:cTn id="16" dur="250" spd="-100000" fill="hold"/>
                                        <p:tgtEl>
                                          <p:spTgt spid="23"/>
                                        </p:tgtEl>
                                        <p:attrNameLst>
                                          <p:attrName>ppt_x</p:attrName>
                                          <p:attrName>ppt_y</p:attrName>
                                        </p:attrNameLst>
                                      </p:cBhvr>
                                    </p:animMotion>
                                  </p:childTnLst>
                                </p:cTn>
                              </p:par>
                              <p:par>
                                <p:cTn id="17" presetID="0" presetClass="path" presetSubtype="0" accel="50000" decel="50000" fill="hold" grpId="0" nodeType="withEffect">
                                  <p:stCondLst>
                                    <p:cond delay="0"/>
                                  </p:stCondLst>
                                  <p:childTnLst>
                                    <p:animMotion origin="layout" path="M 0 -0.51574 L 0 0.00278 " pathEditMode="fixed" ptsTypes="AA">
                                      <p:cBhvr>
                                        <p:cTn id="18" dur="250" spd="-100000" fill="hold"/>
                                        <p:tgtEl>
                                          <p:spTgt spid="24"/>
                                        </p:tgtEl>
                                        <p:attrNameLst>
                                          <p:attrName>ppt_x</p:attrName>
                                          <p:attrName>ppt_y</p:attrName>
                                        </p:attrNameLst>
                                      </p:cBhvr>
                                    </p:animMotion>
                                  </p:childTnLst>
                                </p:cTn>
                              </p:par>
                              <p:par>
                                <p:cTn id="19" presetID="0" presetClass="path" presetSubtype="0" accel="50000" decel="50000" fill="hold" grpId="0" nodeType="withEffect">
                                  <p:stCondLst>
                                    <p:cond delay="0"/>
                                  </p:stCondLst>
                                  <p:childTnLst>
                                    <p:animMotion origin="layout" path="M 0 -0.51574 L 0 0.00278 " pathEditMode="fixed" ptsTypes="AA">
                                      <p:cBhvr>
                                        <p:cTn id="20" dur="250" spd="-100000" fill="hold"/>
                                        <p:tgtEl>
                                          <p:spTgt spid="25"/>
                                        </p:tgtEl>
                                        <p:attrNameLst>
                                          <p:attrName>ppt_x</p:attrName>
                                          <p:attrName>ppt_y</p:attrName>
                                        </p:attrNameLst>
                                      </p:cBhvr>
                                    </p:animMotion>
                                  </p:childTnLst>
                                </p:cTn>
                              </p:par>
                              <p:par>
                                <p:cTn id="21" presetID="0" presetClass="path" presetSubtype="0" accel="50000" decel="50000" fill="hold" grpId="0" nodeType="withEffect">
                                  <p:stCondLst>
                                    <p:cond delay="0"/>
                                  </p:stCondLst>
                                  <p:childTnLst>
                                    <p:animMotion origin="layout" path="M 0 -0.51574 L 0 0.00278 " pathEditMode="fixed" ptsTypes="AA">
                                      <p:cBhvr>
                                        <p:cTn id="22" dur="250" spd="-100000" fill="hold"/>
                                        <p:tgtEl>
                                          <p:spTgt spid="30"/>
                                        </p:tgtEl>
                                        <p:attrNameLst>
                                          <p:attrName>ppt_x</p:attrName>
                                          <p:attrName>ppt_y</p:attrName>
                                        </p:attrNameLst>
                                      </p:cBhvr>
                                    </p:animMotion>
                                  </p:childTnLst>
                                </p:cTn>
                              </p:par>
                              <p:par>
                                <p:cTn id="23" presetID="0" presetClass="path" presetSubtype="0" accel="50000" decel="50000" fill="hold" grpId="0" nodeType="withEffect">
                                  <p:stCondLst>
                                    <p:cond delay="0"/>
                                  </p:stCondLst>
                                  <p:childTnLst>
                                    <p:animMotion origin="layout" path="M 0 -0.51574 L 0 0.00278 " pathEditMode="fixed" ptsTypes="AA">
                                      <p:cBhvr>
                                        <p:cTn id="24" dur="250" spd="-100000" fill="hold"/>
                                        <p:tgtEl>
                                          <p:spTgt spid="31"/>
                                        </p:tgtEl>
                                        <p:attrNameLst>
                                          <p:attrName>ppt_x</p:attrName>
                                          <p:attrName>ppt_y</p:attrName>
                                        </p:attrNameLst>
                                      </p:cBhvr>
                                    </p:animMotion>
                                  </p:childTnLst>
                                </p:cTn>
                              </p:par>
                              <p:par>
                                <p:cTn id="25" presetID="0" presetClass="path" presetSubtype="0" accel="50000" decel="50000" fill="hold" grpId="0" nodeType="withEffect">
                                  <p:stCondLst>
                                    <p:cond delay="0"/>
                                  </p:stCondLst>
                                  <p:childTnLst>
                                    <p:animMotion origin="layout" path="M 0 -0.51574 L 0 0.00278 " pathEditMode="fixed" ptsTypes="AA">
                                      <p:cBhvr>
                                        <p:cTn id="26" dur="250" spd="-100000" fill="hold"/>
                                        <p:tgtEl>
                                          <p:spTgt spid="34"/>
                                        </p:tgtEl>
                                        <p:attrNameLst>
                                          <p:attrName>ppt_x</p:attrName>
                                          <p:attrName>ppt_y</p:attrName>
                                        </p:attrNameLst>
                                      </p:cBhvr>
                                    </p:animMotion>
                                  </p:childTnLst>
                                </p:cTn>
                              </p:par>
                              <p:par>
                                <p:cTn id="27" presetID="0" presetClass="path" presetSubtype="0" accel="50000" decel="50000" fill="hold" grpId="0" nodeType="withEffect">
                                  <p:stCondLst>
                                    <p:cond delay="0"/>
                                  </p:stCondLst>
                                  <p:childTnLst>
                                    <p:animMotion origin="layout" path="M 0 -0.51574 L 0 0.00278 " pathEditMode="fixed" ptsTypes="AA">
                                      <p:cBhvr>
                                        <p:cTn id="28" dur="250" spd="-100000" fill="hold"/>
                                        <p:tgtEl>
                                          <p:spTgt spid="35"/>
                                        </p:tgtEl>
                                        <p:attrNameLst>
                                          <p:attrName>ppt_x</p:attrName>
                                          <p:attrName>ppt_y</p:attrName>
                                        </p:attrNameLst>
                                      </p:cBhvr>
                                    </p:animMotion>
                                  </p:childTnLst>
                                </p:cTn>
                              </p:par>
                              <p:par>
                                <p:cTn id="29" presetID="0" presetClass="path" presetSubtype="0" accel="50000" decel="50000" fill="hold" nodeType="withEffect">
                                  <p:stCondLst>
                                    <p:cond delay="0"/>
                                  </p:stCondLst>
                                  <p:childTnLst>
                                    <p:animMotion origin="layout" path="M 0 -0.51574 L 0 0.00278 " pathEditMode="fixed" ptsTypes="AA">
                                      <p:cBhvr>
                                        <p:cTn id="30" dur="250" spd="-100000" fill="hold"/>
                                        <p:tgtEl>
                                          <p:spTgt spid="2"/>
                                        </p:tgtEl>
                                        <p:attrNameLst>
                                          <p:attrName>ppt_x</p:attrName>
                                          <p:attrName>ppt_y</p:attrName>
                                        </p:attrNameLst>
                                      </p:cBhvr>
                                    </p:animMotion>
                                  </p:childTnLst>
                                </p:cTn>
                              </p:par>
                              <p:par>
                                <p:cTn id="31" presetID="0" presetClass="path" presetSubtype="0" accel="50000" decel="50000" fill="hold" grpId="0" nodeType="withEffect">
                                  <p:stCondLst>
                                    <p:cond delay="0"/>
                                  </p:stCondLst>
                                  <p:childTnLst>
                                    <p:animMotion origin="layout" path="M 0 -0.51574 L 0 0.00278 " pathEditMode="fixed" ptsTypes="AA">
                                      <p:cBhvr>
                                        <p:cTn id="32" dur="250" spd="-100000" fill="hold"/>
                                        <p:tgtEl>
                                          <p:spTgt spid="38"/>
                                        </p:tgtEl>
                                        <p:attrNameLst>
                                          <p:attrName>ppt_x</p:attrName>
                                          <p:attrName>ppt_y</p:attrName>
                                        </p:attrNameLst>
                                      </p:cBhvr>
                                    </p:animMotion>
                                  </p:childTnLst>
                                </p:cTn>
                              </p:par>
                              <p:par>
                                <p:cTn id="33" presetID="0" presetClass="path" presetSubtype="0" accel="50000" decel="50000" fill="hold" grpId="0" nodeType="withEffect">
                                  <p:stCondLst>
                                    <p:cond delay="0"/>
                                  </p:stCondLst>
                                  <p:childTnLst>
                                    <p:animMotion origin="layout" path="M 0 -0.51605 L 0 0.00247 " pathEditMode="fixed" ptsTypes="AA">
                                      <p:cBhvr>
                                        <p:cTn id="34" dur="250" spd="-100000" fill="hold"/>
                                        <p:tgtEl>
                                          <p:spTgt spid="39"/>
                                        </p:tgtEl>
                                        <p:attrNameLst>
                                          <p:attrName>ppt_x</p:attrName>
                                          <p:attrName>ppt_y</p:attrName>
                                        </p:attrNameLst>
                                      </p:cBhvr>
                                    </p:animMotion>
                                  </p:childTnLst>
                                </p:cTn>
                              </p:par>
                              <p:par>
                                <p:cTn id="35" presetID="0" presetClass="path" presetSubtype="0" accel="50000" decel="50000" fill="hold" nodeType="withEffect">
                                  <p:stCondLst>
                                    <p:cond delay="0"/>
                                  </p:stCondLst>
                                  <p:childTnLst>
                                    <p:animMotion origin="layout" path="M 0 -0.51574 L 0 0.00278 " pathEditMode="fixed" ptsTypes="AA">
                                      <p:cBhvr>
                                        <p:cTn id="36" dur="250" spd="-100000" fill="hold"/>
                                        <p:tgtEl>
                                          <p:spTgt spid="42"/>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p:bldP spid="16" grpId="0" animBg="1"/>
      <p:bldP spid="17" grpId="0"/>
      <p:bldP spid="24" grpId="0" animBg="1"/>
      <p:bldP spid="25" grpId="0"/>
      <p:bldP spid="30" grpId="0" animBg="1"/>
      <p:bldP spid="31" grpId="0"/>
      <p:bldP spid="34" grpId="0" animBg="1"/>
      <p:bldP spid="35" grpId="0"/>
      <p:bldP spid="38" grpId="0" animBg="1"/>
      <p:bldP spid="39"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0" name="Google Shape;111;p24">
            <a:extLst>
              <a:ext uri="{FF2B5EF4-FFF2-40B4-BE49-F238E27FC236}">
                <a16:creationId xmlns:a16="http://schemas.microsoft.com/office/drawing/2014/main" id="{90BF659C-B358-5A4E-9383-4CC968271C0A}"/>
              </a:ext>
            </a:extLst>
          </p:cNvPr>
          <p:cNvSpPr/>
          <p:nvPr/>
        </p:nvSpPr>
        <p:spPr>
          <a:xfrm rot="10800000">
            <a:off x="0" y="1553687"/>
            <a:ext cx="9220200" cy="3594583"/>
          </a:xfrm>
          <a:prstGeom prst="rect">
            <a:avLst/>
          </a:prstGeom>
          <a:gradFill>
            <a:gsLst>
              <a:gs pos="0">
                <a:srgbClr val="021524"/>
              </a:gs>
              <a:gs pos="100000">
                <a:srgbClr val="010F1E">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33" name="Picture 32">
            <a:extLst>
              <a:ext uri="{FF2B5EF4-FFF2-40B4-BE49-F238E27FC236}">
                <a16:creationId xmlns:a16="http://schemas.microsoft.com/office/drawing/2014/main" id="{BEE86276-6089-5C4C-A30C-7AB8445BC126}"/>
              </a:ext>
            </a:extLst>
          </p:cNvPr>
          <p:cNvPicPr>
            <a:picLocks noChangeAspect="1"/>
          </p:cNvPicPr>
          <p:nvPr/>
        </p:nvPicPr>
        <p:blipFill>
          <a:blip r:embed="rId3"/>
          <a:stretch>
            <a:fillRect/>
          </a:stretch>
        </p:blipFill>
        <p:spPr>
          <a:xfrm>
            <a:off x="210913" y="-1385683"/>
            <a:ext cx="530352" cy="530352"/>
          </a:xfrm>
          <a:prstGeom prst="ellipse">
            <a:avLst/>
          </a:prstGeom>
          <a:solidFill>
            <a:schemeClr val="tx1">
              <a:lumMod val="75000"/>
              <a:lumOff val="25000"/>
            </a:schemeClr>
          </a:solidFill>
          <a:ln>
            <a:solidFill>
              <a:srgbClr val="ADADAD"/>
            </a:solidFill>
          </a:ln>
        </p:spPr>
      </p:pic>
      <p:sp>
        <p:nvSpPr>
          <p:cNvPr id="11" name="Rounded Rectangle 10">
            <a:extLst>
              <a:ext uri="{FF2B5EF4-FFF2-40B4-BE49-F238E27FC236}">
                <a16:creationId xmlns:a16="http://schemas.microsoft.com/office/drawing/2014/main" id="{32A1084D-D478-4047-9BFB-3A565225A953}"/>
              </a:ext>
            </a:extLst>
          </p:cNvPr>
          <p:cNvSpPr/>
          <p:nvPr/>
        </p:nvSpPr>
        <p:spPr>
          <a:xfrm>
            <a:off x="965080" y="-1406560"/>
            <a:ext cx="3302120" cy="954085"/>
          </a:xfrm>
          <a:prstGeom prst="roundRect">
            <a:avLst/>
          </a:prstGeom>
          <a:solidFill>
            <a:schemeClr val="accent3">
              <a:lumMod val="50000"/>
            </a:schemeClr>
          </a:solidFill>
          <a:ln w="6350">
            <a:solidFill>
              <a:srgbClr val="ADAD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Google Shape;140;p28">
            <a:extLst>
              <a:ext uri="{FF2B5EF4-FFF2-40B4-BE49-F238E27FC236}">
                <a16:creationId xmlns:a16="http://schemas.microsoft.com/office/drawing/2014/main" id="{7A964BC3-F0F4-2342-8BA2-21D8F2172F48}"/>
              </a:ext>
            </a:extLst>
          </p:cNvPr>
          <p:cNvSpPr txBox="1">
            <a:spLocks/>
          </p:cNvSpPr>
          <p:nvPr/>
        </p:nvSpPr>
        <p:spPr>
          <a:xfrm>
            <a:off x="1079380" y="-1290887"/>
            <a:ext cx="3187820" cy="72273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00" dirty="0">
                <a:solidFill>
                  <a:schemeClr val="bg1"/>
                </a:solidFill>
                <a:latin typeface="Roboto Light"/>
                <a:ea typeface="Roboto Light"/>
                <a:cs typeface="Roboto Light"/>
                <a:sym typeface="Roboto Light"/>
              </a:rPr>
              <a:t>Any issues with Kong today?</a:t>
            </a:r>
          </a:p>
        </p:txBody>
      </p:sp>
      <p:sp>
        <p:nvSpPr>
          <p:cNvPr id="16" name="Rounded Rectangle 15">
            <a:extLst>
              <a:ext uri="{FF2B5EF4-FFF2-40B4-BE49-F238E27FC236}">
                <a16:creationId xmlns:a16="http://schemas.microsoft.com/office/drawing/2014/main" id="{74325CB7-6454-5D40-932B-4AC317177DC0}"/>
              </a:ext>
            </a:extLst>
          </p:cNvPr>
          <p:cNvSpPr/>
          <p:nvPr/>
        </p:nvSpPr>
        <p:spPr>
          <a:xfrm>
            <a:off x="6768980" y="-147027"/>
            <a:ext cx="1393136" cy="1074840"/>
          </a:xfrm>
          <a:prstGeom prst="roundRect">
            <a:avLst/>
          </a:prstGeom>
          <a:solidFill>
            <a:schemeClr val="accent4">
              <a:lumMod val="50000"/>
            </a:schemeClr>
          </a:solid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Google Shape;140;p28">
            <a:extLst>
              <a:ext uri="{FF2B5EF4-FFF2-40B4-BE49-F238E27FC236}">
                <a16:creationId xmlns:a16="http://schemas.microsoft.com/office/drawing/2014/main" id="{D7D40A8F-2C4F-B043-B475-EAC35D7D1BC3}"/>
              </a:ext>
            </a:extLst>
          </p:cNvPr>
          <p:cNvSpPr txBox="1">
            <a:spLocks/>
          </p:cNvSpPr>
          <p:nvPr/>
        </p:nvSpPr>
        <p:spPr>
          <a:xfrm>
            <a:off x="6887797" y="-3787"/>
            <a:ext cx="1259079" cy="7883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00" dirty="0">
                <a:solidFill>
                  <a:srgbClr val="FFFFFF"/>
                </a:solidFill>
                <a:latin typeface="Roboto Light"/>
                <a:ea typeface="Roboto Light"/>
                <a:cs typeface="Roboto Light"/>
                <a:sym typeface="Roboto Light"/>
              </a:rPr>
              <a:t>No, why?</a:t>
            </a:r>
          </a:p>
        </p:txBody>
      </p:sp>
      <p:pic>
        <p:nvPicPr>
          <p:cNvPr id="23" name="Picture 22">
            <a:extLst>
              <a:ext uri="{FF2B5EF4-FFF2-40B4-BE49-F238E27FC236}">
                <a16:creationId xmlns:a16="http://schemas.microsoft.com/office/drawing/2014/main" id="{82E64F97-4C1C-374D-873B-6C1BEE61EA1D}"/>
              </a:ext>
            </a:extLst>
          </p:cNvPr>
          <p:cNvPicPr>
            <a:picLocks noChangeAspect="1"/>
          </p:cNvPicPr>
          <p:nvPr/>
        </p:nvPicPr>
        <p:blipFill>
          <a:blip r:embed="rId4"/>
          <a:stretch>
            <a:fillRect/>
          </a:stretch>
        </p:blipFill>
        <p:spPr>
          <a:xfrm>
            <a:off x="8410400" y="-139959"/>
            <a:ext cx="530352" cy="530352"/>
          </a:xfrm>
          <a:prstGeom prst="ellipse">
            <a:avLst/>
          </a:prstGeom>
          <a:ln>
            <a:solidFill>
              <a:srgbClr val="FF0000"/>
            </a:solidFill>
          </a:ln>
        </p:spPr>
      </p:pic>
      <p:sp>
        <p:nvSpPr>
          <p:cNvPr id="24" name="Rounded Rectangle 23">
            <a:extLst>
              <a:ext uri="{FF2B5EF4-FFF2-40B4-BE49-F238E27FC236}">
                <a16:creationId xmlns:a16="http://schemas.microsoft.com/office/drawing/2014/main" id="{180A8BF4-D9F1-7E4E-A2A5-C98D1ED0FE3C}"/>
              </a:ext>
            </a:extLst>
          </p:cNvPr>
          <p:cNvSpPr/>
          <p:nvPr/>
        </p:nvSpPr>
        <p:spPr>
          <a:xfrm>
            <a:off x="2215562" y="5248230"/>
            <a:ext cx="5931314" cy="1008120"/>
          </a:xfrm>
          <a:prstGeom prst="roundRect">
            <a:avLst/>
          </a:prstGeom>
          <a:solidFill>
            <a:schemeClr val="accent4">
              <a:lumMod val="50000"/>
            </a:schemeClr>
          </a:solid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Google Shape;140;p28">
            <a:extLst>
              <a:ext uri="{FF2B5EF4-FFF2-40B4-BE49-F238E27FC236}">
                <a16:creationId xmlns:a16="http://schemas.microsoft.com/office/drawing/2014/main" id="{6B1C3832-5FC9-084D-BFC4-55D4BF9FAE52}"/>
              </a:ext>
            </a:extLst>
          </p:cNvPr>
          <p:cNvSpPr txBox="1">
            <a:spLocks/>
          </p:cNvSpPr>
          <p:nvPr/>
        </p:nvSpPr>
        <p:spPr>
          <a:xfrm>
            <a:off x="2362200" y="5314950"/>
            <a:ext cx="5745480" cy="94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00" dirty="0">
                <a:solidFill>
                  <a:srgbClr val="FFFFFF"/>
                </a:solidFill>
                <a:latin typeface="Roboto Light"/>
                <a:ea typeface="Roboto Light"/>
                <a:cs typeface="Roboto Light"/>
                <a:sym typeface="Roboto Light"/>
              </a:rPr>
              <a:t>Hmm.. Looks like HTTP Headers proxied are too big, </a:t>
            </a:r>
          </a:p>
        </p:txBody>
      </p:sp>
      <p:sp>
        <p:nvSpPr>
          <p:cNvPr id="30" name="Rounded Rectangle 29">
            <a:extLst>
              <a:ext uri="{FF2B5EF4-FFF2-40B4-BE49-F238E27FC236}">
                <a16:creationId xmlns:a16="http://schemas.microsoft.com/office/drawing/2014/main" id="{63C3DFD7-EEB9-FB4A-A128-F352EE7D95FE}"/>
              </a:ext>
            </a:extLst>
          </p:cNvPr>
          <p:cNvSpPr/>
          <p:nvPr/>
        </p:nvSpPr>
        <p:spPr>
          <a:xfrm>
            <a:off x="2590800" y="8200679"/>
            <a:ext cx="5577847" cy="1371600"/>
          </a:xfrm>
          <a:prstGeom prst="roundRect">
            <a:avLst/>
          </a:prstGeom>
          <a:solidFill>
            <a:schemeClr val="accent4">
              <a:lumMod val="50000"/>
            </a:schemeClr>
          </a:solid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Google Shape;140;p28">
            <a:extLst>
              <a:ext uri="{FF2B5EF4-FFF2-40B4-BE49-F238E27FC236}">
                <a16:creationId xmlns:a16="http://schemas.microsoft.com/office/drawing/2014/main" id="{D8E308A9-53B1-404B-B6F0-1892D5AC5424}"/>
              </a:ext>
            </a:extLst>
          </p:cNvPr>
          <p:cNvSpPr txBox="1">
            <a:spLocks/>
          </p:cNvSpPr>
          <p:nvPr/>
        </p:nvSpPr>
        <p:spPr>
          <a:xfrm>
            <a:off x="2743200" y="8510020"/>
            <a:ext cx="5745480" cy="79792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00" dirty="0">
                <a:solidFill>
                  <a:srgbClr val="FFFFFF"/>
                </a:solidFill>
                <a:latin typeface="Roboto Light"/>
                <a:ea typeface="Roboto Light"/>
                <a:cs typeface="Roboto Light"/>
                <a:sym typeface="Roboto Light"/>
              </a:rPr>
              <a:t>Looks like the ACL plugin includes a ever growing header containing all groups associated to a consumer.</a:t>
            </a:r>
          </a:p>
        </p:txBody>
      </p:sp>
      <p:sp>
        <p:nvSpPr>
          <p:cNvPr id="34" name="Rounded Rectangle 33">
            <a:extLst>
              <a:ext uri="{FF2B5EF4-FFF2-40B4-BE49-F238E27FC236}">
                <a16:creationId xmlns:a16="http://schemas.microsoft.com/office/drawing/2014/main" id="{93B294E2-4EF8-E74F-AAA2-20BD89E8ECC4}"/>
              </a:ext>
            </a:extLst>
          </p:cNvPr>
          <p:cNvSpPr/>
          <p:nvPr/>
        </p:nvSpPr>
        <p:spPr>
          <a:xfrm>
            <a:off x="4038600" y="6587482"/>
            <a:ext cx="4108276" cy="1282065"/>
          </a:xfrm>
          <a:prstGeom prst="roundRect">
            <a:avLst/>
          </a:prstGeom>
          <a:solidFill>
            <a:schemeClr val="accent4">
              <a:lumMod val="50000"/>
            </a:schemeClr>
          </a:solid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Google Shape;140;p28">
            <a:extLst>
              <a:ext uri="{FF2B5EF4-FFF2-40B4-BE49-F238E27FC236}">
                <a16:creationId xmlns:a16="http://schemas.microsoft.com/office/drawing/2014/main" id="{EBBC30BA-D350-A74C-80D1-36B940AE2ED4}"/>
              </a:ext>
            </a:extLst>
          </p:cNvPr>
          <p:cNvSpPr txBox="1">
            <a:spLocks/>
          </p:cNvSpPr>
          <p:nvPr/>
        </p:nvSpPr>
        <p:spPr>
          <a:xfrm>
            <a:off x="4267200" y="6757814"/>
            <a:ext cx="3840480" cy="94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00" dirty="0">
                <a:solidFill>
                  <a:srgbClr val="FFFFFF"/>
                </a:solidFill>
                <a:latin typeface="Roboto Light"/>
                <a:ea typeface="Roboto Light"/>
                <a:cs typeface="Roboto Light"/>
                <a:sym typeface="Roboto Light"/>
              </a:rPr>
              <a:t>Let me look into which headers could be the culprit. </a:t>
            </a:r>
          </a:p>
        </p:txBody>
      </p:sp>
      <p:pic>
        <p:nvPicPr>
          <p:cNvPr id="2" name="Picture 1">
            <a:extLst>
              <a:ext uri="{FF2B5EF4-FFF2-40B4-BE49-F238E27FC236}">
                <a16:creationId xmlns:a16="http://schemas.microsoft.com/office/drawing/2014/main" id="{41EC0B52-4634-7F49-B564-D4E65B8440E9}"/>
              </a:ext>
            </a:extLst>
          </p:cNvPr>
          <p:cNvPicPr>
            <a:picLocks noChangeAspect="1"/>
          </p:cNvPicPr>
          <p:nvPr/>
        </p:nvPicPr>
        <p:blipFill>
          <a:blip r:embed="rId5"/>
          <a:stretch>
            <a:fillRect/>
          </a:stretch>
        </p:blipFill>
        <p:spPr>
          <a:xfrm>
            <a:off x="965080" y="2661766"/>
            <a:ext cx="5803900" cy="2273300"/>
          </a:xfrm>
          <a:prstGeom prst="roundRect">
            <a:avLst/>
          </a:prstGeom>
          <a:ln>
            <a:solidFill>
              <a:schemeClr val="bg1">
                <a:lumMod val="85000"/>
              </a:schemeClr>
            </a:solidFill>
          </a:ln>
        </p:spPr>
      </p:pic>
      <p:sp>
        <p:nvSpPr>
          <p:cNvPr id="38" name="Rounded Rectangle 37">
            <a:extLst>
              <a:ext uri="{FF2B5EF4-FFF2-40B4-BE49-F238E27FC236}">
                <a16:creationId xmlns:a16="http://schemas.microsoft.com/office/drawing/2014/main" id="{3DD5C621-2842-644D-8A3E-1C0391EB0CFF}"/>
              </a:ext>
            </a:extLst>
          </p:cNvPr>
          <p:cNvSpPr/>
          <p:nvPr/>
        </p:nvSpPr>
        <p:spPr>
          <a:xfrm>
            <a:off x="1034342" y="1232524"/>
            <a:ext cx="4909258" cy="1123048"/>
          </a:xfrm>
          <a:prstGeom prst="roundRect">
            <a:avLst/>
          </a:prstGeom>
          <a:solidFill>
            <a:schemeClr val="accent3">
              <a:lumMod val="50000"/>
            </a:schemeClr>
          </a:solidFill>
          <a:ln w="6350">
            <a:solidFill>
              <a:srgbClr val="ADAD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Google Shape;140;p28">
            <a:extLst>
              <a:ext uri="{FF2B5EF4-FFF2-40B4-BE49-F238E27FC236}">
                <a16:creationId xmlns:a16="http://schemas.microsoft.com/office/drawing/2014/main" id="{9D55DF84-82C8-B543-A00B-4DBD3D5D365B}"/>
              </a:ext>
            </a:extLst>
          </p:cNvPr>
          <p:cNvSpPr txBox="1">
            <a:spLocks/>
          </p:cNvSpPr>
          <p:nvPr/>
        </p:nvSpPr>
        <p:spPr>
          <a:xfrm>
            <a:off x="1148642" y="1437033"/>
            <a:ext cx="5092820" cy="72273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00" dirty="0">
                <a:solidFill>
                  <a:schemeClr val="bg1"/>
                </a:solidFill>
                <a:latin typeface="Roboto Light"/>
                <a:ea typeface="Roboto Light"/>
                <a:cs typeface="Roboto Light"/>
                <a:sym typeface="Roboto Light"/>
              </a:rPr>
              <a:t>We just started to receive some HTTP 431s during our testing… not sure why?</a:t>
            </a:r>
          </a:p>
        </p:txBody>
      </p:sp>
      <p:pic>
        <p:nvPicPr>
          <p:cNvPr id="42" name="Picture 41">
            <a:extLst>
              <a:ext uri="{FF2B5EF4-FFF2-40B4-BE49-F238E27FC236}">
                <a16:creationId xmlns:a16="http://schemas.microsoft.com/office/drawing/2014/main" id="{FCB94F81-E054-344C-93C5-F17D371F587B}"/>
              </a:ext>
            </a:extLst>
          </p:cNvPr>
          <p:cNvPicPr>
            <a:picLocks noChangeAspect="1"/>
          </p:cNvPicPr>
          <p:nvPr/>
        </p:nvPicPr>
        <p:blipFill>
          <a:blip r:embed="rId4"/>
          <a:stretch>
            <a:fillRect/>
          </a:stretch>
        </p:blipFill>
        <p:spPr>
          <a:xfrm>
            <a:off x="8410400" y="5248230"/>
            <a:ext cx="530352" cy="530352"/>
          </a:xfrm>
          <a:prstGeom prst="ellipse">
            <a:avLst/>
          </a:prstGeom>
          <a:ln>
            <a:solidFill>
              <a:srgbClr val="FF0000"/>
            </a:solidFill>
          </a:ln>
        </p:spPr>
      </p:pic>
    </p:spTree>
    <p:extLst>
      <p:ext uri="{BB962C8B-B14F-4D97-AF65-F5344CB8AC3E}">
        <p14:creationId xmlns:p14="http://schemas.microsoft.com/office/powerpoint/2010/main" val="4190040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withEffect">
                                  <p:stCondLst>
                                    <p:cond delay="0"/>
                                  </p:stCondLst>
                                  <p:childTnLst>
                                    <p:animMotion origin="layout" path="M 0 -0.26667 L 0 3.33333E-6 " pathEditMode="fixed" ptsTypes="AA">
                                      <p:cBhvr>
                                        <p:cTn id="6" dur="250" spd="-100000" fill="hold"/>
                                        <p:tgtEl>
                                          <p:spTgt spid="33"/>
                                        </p:tgtEl>
                                        <p:attrNameLst>
                                          <p:attrName>ppt_x</p:attrName>
                                          <p:attrName>ppt_y</p:attrName>
                                        </p:attrNameLst>
                                      </p:cBhvr>
                                    </p:animMotion>
                                  </p:childTnLst>
                                </p:cTn>
                              </p:par>
                              <p:par>
                                <p:cTn id="7" presetID="0" presetClass="path" presetSubtype="0" accel="50000" decel="50000" fill="hold" grpId="0" nodeType="withEffect">
                                  <p:stCondLst>
                                    <p:cond delay="0"/>
                                  </p:stCondLst>
                                  <p:childTnLst>
                                    <p:animMotion origin="layout" path="M 0 -0.26667 L 0 3.33333E-6 " pathEditMode="fixed" ptsTypes="AA">
                                      <p:cBhvr>
                                        <p:cTn id="8" dur="250" spd="-100000" fill="hold"/>
                                        <p:tgtEl>
                                          <p:spTgt spid="11"/>
                                        </p:tgtEl>
                                        <p:attrNameLst>
                                          <p:attrName>ppt_x</p:attrName>
                                          <p:attrName>ppt_y</p:attrName>
                                        </p:attrNameLst>
                                      </p:cBhvr>
                                    </p:animMotion>
                                  </p:childTnLst>
                                </p:cTn>
                              </p:par>
                              <p:par>
                                <p:cTn id="9" presetID="0" presetClass="path" presetSubtype="0" accel="50000" decel="50000" fill="hold" grpId="0" nodeType="withEffect">
                                  <p:stCondLst>
                                    <p:cond delay="0"/>
                                  </p:stCondLst>
                                  <p:childTnLst>
                                    <p:animMotion origin="layout" path="M 0 -0.26667 L 0 3.33333E-6 " pathEditMode="fixed" ptsTypes="AA">
                                      <p:cBhvr>
                                        <p:cTn id="10" dur="250" spd="-100000" fill="hold"/>
                                        <p:tgtEl>
                                          <p:spTgt spid="12"/>
                                        </p:tgtEl>
                                        <p:attrNameLst>
                                          <p:attrName>ppt_x</p:attrName>
                                          <p:attrName>ppt_y</p:attrName>
                                        </p:attrNameLst>
                                      </p:cBhvr>
                                    </p:animMotion>
                                  </p:childTnLst>
                                </p:cTn>
                              </p:par>
                              <p:par>
                                <p:cTn id="11" presetID="0" presetClass="path" presetSubtype="0" accel="50000" decel="50000" fill="hold" grpId="0" nodeType="withEffect">
                                  <p:stCondLst>
                                    <p:cond delay="0"/>
                                  </p:stCondLst>
                                  <p:childTnLst>
                                    <p:animMotion origin="layout" path="M 0 -0.26636 L 0 0.00031 " pathEditMode="fixed" ptsTypes="AA">
                                      <p:cBhvr>
                                        <p:cTn id="12" dur="250" spd="-100000" fill="hold"/>
                                        <p:tgtEl>
                                          <p:spTgt spid="16"/>
                                        </p:tgtEl>
                                        <p:attrNameLst>
                                          <p:attrName>ppt_x</p:attrName>
                                          <p:attrName>ppt_y</p:attrName>
                                        </p:attrNameLst>
                                      </p:cBhvr>
                                    </p:animMotion>
                                  </p:childTnLst>
                                </p:cTn>
                              </p:par>
                              <p:par>
                                <p:cTn id="13" presetID="0" presetClass="path" presetSubtype="0" accel="50000" decel="50000" fill="hold" grpId="0" nodeType="withEffect">
                                  <p:stCondLst>
                                    <p:cond delay="0"/>
                                  </p:stCondLst>
                                  <p:childTnLst>
                                    <p:animMotion origin="layout" path="M 0 -0.26667 L 0 3.33333E-6 " pathEditMode="fixed" ptsTypes="AA">
                                      <p:cBhvr>
                                        <p:cTn id="14" dur="250" spd="-100000" fill="hold"/>
                                        <p:tgtEl>
                                          <p:spTgt spid="17"/>
                                        </p:tgtEl>
                                        <p:attrNameLst>
                                          <p:attrName>ppt_x</p:attrName>
                                          <p:attrName>ppt_y</p:attrName>
                                        </p:attrNameLst>
                                      </p:cBhvr>
                                    </p:animMotion>
                                  </p:childTnLst>
                                </p:cTn>
                              </p:par>
                              <p:par>
                                <p:cTn id="15" presetID="0" presetClass="path" presetSubtype="0" accel="50000" decel="50000" fill="hold" nodeType="withEffect">
                                  <p:stCondLst>
                                    <p:cond delay="0"/>
                                  </p:stCondLst>
                                  <p:childTnLst>
                                    <p:animMotion origin="layout" path="M 0 -0.26667 L 0 3.33333E-6 " pathEditMode="fixed" ptsTypes="AA">
                                      <p:cBhvr>
                                        <p:cTn id="16" dur="250" spd="-100000" fill="hold"/>
                                        <p:tgtEl>
                                          <p:spTgt spid="23"/>
                                        </p:tgtEl>
                                        <p:attrNameLst>
                                          <p:attrName>ppt_x</p:attrName>
                                          <p:attrName>ppt_y</p:attrName>
                                        </p:attrNameLst>
                                      </p:cBhvr>
                                    </p:animMotion>
                                  </p:childTnLst>
                                </p:cTn>
                              </p:par>
                              <p:par>
                                <p:cTn id="17" presetID="0" presetClass="path" presetSubtype="0" accel="50000" decel="50000" fill="hold" grpId="0" nodeType="withEffect">
                                  <p:stCondLst>
                                    <p:cond delay="0"/>
                                  </p:stCondLst>
                                  <p:childTnLst>
                                    <p:animMotion origin="layout" path="M 0 -0.26667 L 0 3.33333E-6 " pathEditMode="fixed" ptsTypes="AA">
                                      <p:cBhvr>
                                        <p:cTn id="18" dur="250" spd="-100000" fill="hold"/>
                                        <p:tgtEl>
                                          <p:spTgt spid="24"/>
                                        </p:tgtEl>
                                        <p:attrNameLst>
                                          <p:attrName>ppt_x</p:attrName>
                                          <p:attrName>ppt_y</p:attrName>
                                        </p:attrNameLst>
                                      </p:cBhvr>
                                    </p:animMotion>
                                  </p:childTnLst>
                                </p:cTn>
                              </p:par>
                              <p:par>
                                <p:cTn id="19" presetID="0" presetClass="path" presetSubtype="0" accel="50000" decel="50000" fill="hold" grpId="0" nodeType="withEffect">
                                  <p:stCondLst>
                                    <p:cond delay="0"/>
                                  </p:stCondLst>
                                  <p:childTnLst>
                                    <p:animMotion origin="layout" path="M 0 -0.26667 L 0 3.33333E-6 " pathEditMode="fixed" ptsTypes="AA">
                                      <p:cBhvr>
                                        <p:cTn id="20" dur="250" spd="-100000" fill="hold"/>
                                        <p:tgtEl>
                                          <p:spTgt spid="25"/>
                                        </p:tgtEl>
                                        <p:attrNameLst>
                                          <p:attrName>ppt_x</p:attrName>
                                          <p:attrName>ppt_y</p:attrName>
                                        </p:attrNameLst>
                                      </p:cBhvr>
                                    </p:animMotion>
                                  </p:childTnLst>
                                </p:cTn>
                              </p:par>
                              <p:par>
                                <p:cTn id="21" presetID="0" presetClass="path" presetSubtype="0" accel="50000" decel="50000" fill="hold" grpId="0" nodeType="withEffect">
                                  <p:stCondLst>
                                    <p:cond delay="0"/>
                                  </p:stCondLst>
                                  <p:childTnLst>
                                    <p:animMotion origin="layout" path="M 0 -0.26667 L 0 3.33333E-6 " pathEditMode="fixed" ptsTypes="AA">
                                      <p:cBhvr>
                                        <p:cTn id="22" dur="250" spd="-100000" fill="hold"/>
                                        <p:tgtEl>
                                          <p:spTgt spid="30"/>
                                        </p:tgtEl>
                                        <p:attrNameLst>
                                          <p:attrName>ppt_x</p:attrName>
                                          <p:attrName>ppt_y</p:attrName>
                                        </p:attrNameLst>
                                      </p:cBhvr>
                                    </p:animMotion>
                                  </p:childTnLst>
                                </p:cTn>
                              </p:par>
                              <p:par>
                                <p:cTn id="23" presetID="0" presetClass="path" presetSubtype="0" accel="50000" decel="50000" fill="hold" grpId="0" nodeType="withEffect">
                                  <p:stCondLst>
                                    <p:cond delay="0"/>
                                  </p:stCondLst>
                                  <p:childTnLst>
                                    <p:animMotion origin="layout" path="M 0 -0.26667 L 0 3.33333E-6 " pathEditMode="fixed" ptsTypes="AA">
                                      <p:cBhvr>
                                        <p:cTn id="24" dur="250" spd="-100000" fill="hold"/>
                                        <p:tgtEl>
                                          <p:spTgt spid="31"/>
                                        </p:tgtEl>
                                        <p:attrNameLst>
                                          <p:attrName>ppt_x</p:attrName>
                                          <p:attrName>ppt_y</p:attrName>
                                        </p:attrNameLst>
                                      </p:cBhvr>
                                    </p:animMotion>
                                  </p:childTnLst>
                                </p:cTn>
                              </p:par>
                              <p:par>
                                <p:cTn id="25" presetID="0" presetClass="path" presetSubtype="0" accel="50000" decel="50000" fill="hold" grpId="0" nodeType="withEffect">
                                  <p:stCondLst>
                                    <p:cond delay="0"/>
                                  </p:stCondLst>
                                  <p:childTnLst>
                                    <p:animMotion origin="layout" path="M 0 -0.26667 L 0 3.33333E-6 " pathEditMode="fixed" ptsTypes="AA">
                                      <p:cBhvr>
                                        <p:cTn id="26" dur="250" spd="-100000" fill="hold"/>
                                        <p:tgtEl>
                                          <p:spTgt spid="34"/>
                                        </p:tgtEl>
                                        <p:attrNameLst>
                                          <p:attrName>ppt_x</p:attrName>
                                          <p:attrName>ppt_y</p:attrName>
                                        </p:attrNameLst>
                                      </p:cBhvr>
                                    </p:animMotion>
                                  </p:childTnLst>
                                </p:cTn>
                              </p:par>
                              <p:par>
                                <p:cTn id="27" presetID="0" presetClass="path" presetSubtype="0" accel="50000" decel="50000" fill="hold" grpId="0" nodeType="withEffect">
                                  <p:stCondLst>
                                    <p:cond delay="0"/>
                                  </p:stCondLst>
                                  <p:childTnLst>
                                    <p:animMotion origin="layout" path="M 0 -0.26667 L 0 3.33333E-6 " pathEditMode="fixed" ptsTypes="AA">
                                      <p:cBhvr>
                                        <p:cTn id="28" dur="250" spd="-100000" fill="hold"/>
                                        <p:tgtEl>
                                          <p:spTgt spid="35"/>
                                        </p:tgtEl>
                                        <p:attrNameLst>
                                          <p:attrName>ppt_x</p:attrName>
                                          <p:attrName>ppt_y</p:attrName>
                                        </p:attrNameLst>
                                      </p:cBhvr>
                                    </p:animMotion>
                                  </p:childTnLst>
                                </p:cTn>
                              </p:par>
                              <p:par>
                                <p:cTn id="29" presetID="0" presetClass="path" presetSubtype="0" accel="50000" decel="50000" fill="hold" nodeType="withEffect">
                                  <p:stCondLst>
                                    <p:cond delay="0"/>
                                  </p:stCondLst>
                                  <p:childTnLst>
                                    <p:animMotion origin="layout" path="M 0 -0.26667 L 0 3.33333E-6 " pathEditMode="fixed" ptsTypes="AA">
                                      <p:cBhvr>
                                        <p:cTn id="30" dur="250" spd="-100000" fill="hold"/>
                                        <p:tgtEl>
                                          <p:spTgt spid="2"/>
                                        </p:tgtEl>
                                        <p:attrNameLst>
                                          <p:attrName>ppt_x</p:attrName>
                                          <p:attrName>ppt_y</p:attrName>
                                        </p:attrNameLst>
                                      </p:cBhvr>
                                    </p:animMotion>
                                  </p:childTnLst>
                                </p:cTn>
                              </p:par>
                              <p:par>
                                <p:cTn id="31" presetID="0" presetClass="path" presetSubtype="0" accel="50000" decel="50000" fill="hold" grpId="0" nodeType="withEffect">
                                  <p:stCondLst>
                                    <p:cond delay="0"/>
                                  </p:stCondLst>
                                  <p:childTnLst>
                                    <p:animMotion origin="layout" path="M 0 -0.26667 L 0 3.33333E-6 " pathEditMode="fixed" ptsTypes="AA">
                                      <p:cBhvr>
                                        <p:cTn id="32" dur="250" spd="-100000" fill="hold"/>
                                        <p:tgtEl>
                                          <p:spTgt spid="38"/>
                                        </p:tgtEl>
                                        <p:attrNameLst>
                                          <p:attrName>ppt_x</p:attrName>
                                          <p:attrName>ppt_y</p:attrName>
                                        </p:attrNameLst>
                                      </p:cBhvr>
                                    </p:animMotion>
                                  </p:childTnLst>
                                </p:cTn>
                              </p:par>
                              <p:par>
                                <p:cTn id="33" presetID="0" presetClass="path" presetSubtype="0" accel="50000" decel="50000" fill="hold" grpId="0" nodeType="withEffect">
                                  <p:stCondLst>
                                    <p:cond delay="0"/>
                                  </p:stCondLst>
                                  <p:childTnLst>
                                    <p:animMotion origin="layout" path="M 0 -0.26667 L 0 3.33333E-6 " pathEditMode="fixed" ptsTypes="AA">
                                      <p:cBhvr>
                                        <p:cTn id="34" dur="250" spd="-100000" fill="hold"/>
                                        <p:tgtEl>
                                          <p:spTgt spid="39"/>
                                        </p:tgtEl>
                                        <p:attrNameLst>
                                          <p:attrName>ppt_x</p:attrName>
                                          <p:attrName>ppt_y</p:attrName>
                                        </p:attrNameLst>
                                      </p:cBhvr>
                                    </p:animMotion>
                                  </p:childTnLst>
                                </p:cTn>
                              </p:par>
                              <p:par>
                                <p:cTn id="35" presetID="0" presetClass="path" presetSubtype="0" accel="50000" decel="50000" fill="hold" nodeType="withEffect">
                                  <p:stCondLst>
                                    <p:cond delay="0"/>
                                  </p:stCondLst>
                                  <p:childTnLst>
                                    <p:animMotion origin="layout" path="M 0 -0.26667 L 0 3.33333E-6 " pathEditMode="fixed" ptsTypes="AA">
                                      <p:cBhvr>
                                        <p:cTn id="36" dur="250" spd="-100000" fill="hold"/>
                                        <p:tgtEl>
                                          <p:spTgt spid="42"/>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p:bldP spid="16" grpId="0" animBg="1"/>
      <p:bldP spid="17" grpId="0"/>
      <p:bldP spid="24" grpId="0" animBg="1"/>
      <p:bldP spid="25" grpId="0"/>
      <p:bldP spid="30" grpId="0" animBg="1"/>
      <p:bldP spid="31" grpId="0"/>
      <p:bldP spid="34" grpId="0" animBg="1"/>
      <p:bldP spid="35" grpId="0"/>
      <p:bldP spid="38" grpId="0" animBg="1"/>
      <p:bldP spid="39"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0" name="Google Shape;111;p24">
            <a:extLst>
              <a:ext uri="{FF2B5EF4-FFF2-40B4-BE49-F238E27FC236}">
                <a16:creationId xmlns:a16="http://schemas.microsoft.com/office/drawing/2014/main" id="{90BF659C-B358-5A4E-9383-4CC968271C0A}"/>
              </a:ext>
            </a:extLst>
          </p:cNvPr>
          <p:cNvSpPr/>
          <p:nvPr/>
        </p:nvSpPr>
        <p:spPr>
          <a:xfrm rot="10800000">
            <a:off x="0" y="1553687"/>
            <a:ext cx="9220200" cy="3594583"/>
          </a:xfrm>
          <a:prstGeom prst="rect">
            <a:avLst/>
          </a:prstGeom>
          <a:gradFill>
            <a:gsLst>
              <a:gs pos="0">
                <a:srgbClr val="021524"/>
              </a:gs>
              <a:gs pos="100000">
                <a:srgbClr val="010F1E">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33" name="Picture 32">
            <a:extLst>
              <a:ext uri="{FF2B5EF4-FFF2-40B4-BE49-F238E27FC236}">
                <a16:creationId xmlns:a16="http://schemas.microsoft.com/office/drawing/2014/main" id="{BEE86276-6089-5C4C-A30C-7AB8445BC126}"/>
              </a:ext>
            </a:extLst>
          </p:cNvPr>
          <p:cNvPicPr>
            <a:picLocks noChangeAspect="1"/>
          </p:cNvPicPr>
          <p:nvPr/>
        </p:nvPicPr>
        <p:blipFill>
          <a:blip r:embed="rId3"/>
          <a:stretch>
            <a:fillRect/>
          </a:stretch>
        </p:blipFill>
        <p:spPr>
          <a:xfrm>
            <a:off x="210913" y="-2757283"/>
            <a:ext cx="530352" cy="530352"/>
          </a:xfrm>
          <a:prstGeom prst="ellipse">
            <a:avLst/>
          </a:prstGeom>
          <a:solidFill>
            <a:schemeClr val="tx1">
              <a:lumMod val="75000"/>
              <a:lumOff val="25000"/>
            </a:schemeClr>
          </a:solidFill>
          <a:ln>
            <a:solidFill>
              <a:srgbClr val="ADADAD"/>
            </a:solidFill>
          </a:ln>
        </p:spPr>
      </p:pic>
      <p:sp>
        <p:nvSpPr>
          <p:cNvPr id="11" name="Rounded Rectangle 10">
            <a:extLst>
              <a:ext uri="{FF2B5EF4-FFF2-40B4-BE49-F238E27FC236}">
                <a16:creationId xmlns:a16="http://schemas.microsoft.com/office/drawing/2014/main" id="{32A1084D-D478-4047-9BFB-3A565225A953}"/>
              </a:ext>
            </a:extLst>
          </p:cNvPr>
          <p:cNvSpPr/>
          <p:nvPr/>
        </p:nvSpPr>
        <p:spPr>
          <a:xfrm>
            <a:off x="965080" y="-2778160"/>
            <a:ext cx="3302120" cy="954085"/>
          </a:xfrm>
          <a:prstGeom prst="roundRect">
            <a:avLst/>
          </a:prstGeom>
          <a:solidFill>
            <a:schemeClr val="accent3">
              <a:lumMod val="50000"/>
            </a:schemeClr>
          </a:solidFill>
          <a:ln w="6350">
            <a:solidFill>
              <a:srgbClr val="ADAD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Google Shape;140;p28">
            <a:extLst>
              <a:ext uri="{FF2B5EF4-FFF2-40B4-BE49-F238E27FC236}">
                <a16:creationId xmlns:a16="http://schemas.microsoft.com/office/drawing/2014/main" id="{7A964BC3-F0F4-2342-8BA2-21D8F2172F48}"/>
              </a:ext>
            </a:extLst>
          </p:cNvPr>
          <p:cNvSpPr txBox="1">
            <a:spLocks/>
          </p:cNvSpPr>
          <p:nvPr/>
        </p:nvSpPr>
        <p:spPr>
          <a:xfrm>
            <a:off x="1079380" y="-2662487"/>
            <a:ext cx="3187820" cy="72273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00" dirty="0">
                <a:solidFill>
                  <a:schemeClr val="bg1"/>
                </a:solidFill>
                <a:latin typeface="Roboto Light"/>
                <a:ea typeface="Roboto Light"/>
                <a:cs typeface="Roboto Light"/>
                <a:sym typeface="Roboto Light"/>
              </a:rPr>
              <a:t>Any issues with Kong today?</a:t>
            </a:r>
          </a:p>
        </p:txBody>
      </p:sp>
      <p:sp>
        <p:nvSpPr>
          <p:cNvPr id="16" name="Rounded Rectangle 15">
            <a:extLst>
              <a:ext uri="{FF2B5EF4-FFF2-40B4-BE49-F238E27FC236}">
                <a16:creationId xmlns:a16="http://schemas.microsoft.com/office/drawing/2014/main" id="{74325CB7-6454-5D40-932B-4AC317177DC0}"/>
              </a:ext>
            </a:extLst>
          </p:cNvPr>
          <p:cNvSpPr/>
          <p:nvPr/>
        </p:nvSpPr>
        <p:spPr>
          <a:xfrm>
            <a:off x="6768980" y="-1518627"/>
            <a:ext cx="1393136" cy="1074840"/>
          </a:xfrm>
          <a:prstGeom prst="roundRect">
            <a:avLst/>
          </a:prstGeom>
          <a:solidFill>
            <a:schemeClr val="accent4">
              <a:lumMod val="50000"/>
            </a:schemeClr>
          </a:solid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Google Shape;140;p28">
            <a:extLst>
              <a:ext uri="{FF2B5EF4-FFF2-40B4-BE49-F238E27FC236}">
                <a16:creationId xmlns:a16="http://schemas.microsoft.com/office/drawing/2014/main" id="{D7D40A8F-2C4F-B043-B475-EAC35D7D1BC3}"/>
              </a:ext>
            </a:extLst>
          </p:cNvPr>
          <p:cNvSpPr txBox="1">
            <a:spLocks/>
          </p:cNvSpPr>
          <p:nvPr/>
        </p:nvSpPr>
        <p:spPr>
          <a:xfrm>
            <a:off x="6887797" y="-1375387"/>
            <a:ext cx="1259079" cy="7883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00" dirty="0">
                <a:solidFill>
                  <a:srgbClr val="FFFFFF"/>
                </a:solidFill>
                <a:latin typeface="Roboto Light"/>
                <a:ea typeface="Roboto Light"/>
                <a:cs typeface="Roboto Light"/>
                <a:sym typeface="Roboto Light"/>
              </a:rPr>
              <a:t>No, why?</a:t>
            </a:r>
          </a:p>
        </p:txBody>
      </p:sp>
      <p:pic>
        <p:nvPicPr>
          <p:cNvPr id="23" name="Picture 22">
            <a:extLst>
              <a:ext uri="{FF2B5EF4-FFF2-40B4-BE49-F238E27FC236}">
                <a16:creationId xmlns:a16="http://schemas.microsoft.com/office/drawing/2014/main" id="{82E64F97-4C1C-374D-873B-6C1BEE61EA1D}"/>
              </a:ext>
            </a:extLst>
          </p:cNvPr>
          <p:cNvPicPr>
            <a:picLocks noChangeAspect="1"/>
          </p:cNvPicPr>
          <p:nvPr/>
        </p:nvPicPr>
        <p:blipFill>
          <a:blip r:embed="rId4"/>
          <a:stretch>
            <a:fillRect/>
          </a:stretch>
        </p:blipFill>
        <p:spPr>
          <a:xfrm>
            <a:off x="8410400" y="-1511559"/>
            <a:ext cx="530352" cy="530352"/>
          </a:xfrm>
          <a:prstGeom prst="ellipse">
            <a:avLst/>
          </a:prstGeom>
          <a:ln>
            <a:solidFill>
              <a:srgbClr val="FF0000"/>
            </a:solidFill>
          </a:ln>
        </p:spPr>
      </p:pic>
      <p:sp>
        <p:nvSpPr>
          <p:cNvPr id="24" name="Rounded Rectangle 23">
            <a:extLst>
              <a:ext uri="{FF2B5EF4-FFF2-40B4-BE49-F238E27FC236}">
                <a16:creationId xmlns:a16="http://schemas.microsoft.com/office/drawing/2014/main" id="{180A8BF4-D9F1-7E4E-A2A5-C98D1ED0FE3C}"/>
              </a:ext>
            </a:extLst>
          </p:cNvPr>
          <p:cNvSpPr/>
          <p:nvPr/>
        </p:nvSpPr>
        <p:spPr>
          <a:xfrm>
            <a:off x="2215562" y="3876630"/>
            <a:ext cx="5931314" cy="1008120"/>
          </a:xfrm>
          <a:prstGeom prst="roundRect">
            <a:avLst/>
          </a:prstGeom>
          <a:solidFill>
            <a:schemeClr val="accent4">
              <a:lumMod val="50000"/>
            </a:schemeClr>
          </a:solid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Google Shape;140;p28">
            <a:extLst>
              <a:ext uri="{FF2B5EF4-FFF2-40B4-BE49-F238E27FC236}">
                <a16:creationId xmlns:a16="http://schemas.microsoft.com/office/drawing/2014/main" id="{6B1C3832-5FC9-084D-BFC4-55D4BF9FAE52}"/>
              </a:ext>
            </a:extLst>
          </p:cNvPr>
          <p:cNvSpPr txBox="1">
            <a:spLocks/>
          </p:cNvSpPr>
          <p:nvPr/>
        </p:nvSpPr>
        <p:spPr>
          <a:xfrm>
            <a:off x="2362200" y="3943350"/>
            <a:ext cx="5745480" cy="94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00" dirty="0">
                <a:solidFill>
                  <a:srgbClr val="FFFFFF"/>
                </a:solidFill>
                <a:latin typeface="Roboto Light"/>
                <a:ea typeface="Roboto Light"/>
                <a:cs typeface="Roboto Light"/>
                <a:sym typeface="Roboto Light"/>
              </a:rPr>
              <a:t>Hmm.. Looks like HTTP Headers proxied are too big, </a:t>
            </a:r>
          </a:p>
        </p:txBody>
      </p:sp>
      <p:sp>
        <p:nvSpPr>
          <p:cNvPr id="30" name="Rounded Rectangle 29">
            <a:extLst>
              <a:ext uri="{FF2B5EF4-FFF2-40B4-BE49-F238E27FC236}">
                <a16:creationId xmlns:a16="http://schemas.microsoft.com/office/drawing/2014/main" id="{63C3DFD7-EEB9-FB4A-A128-F352EE7D95FE}"/>
              </a:ext>
            </a:extLst>
          </p:cNvPr>
          <p:cNvSpPr/>
          <p:nvPr/>
        </p:nvSpPr>
        <p:spPr>
          <a:xfrm>
            <a:off x="2590800" y="6829079"/>
            <a:ext cx="5577847" cy="1371600"/>
          </a:xfrm>
          <a:prstGeom prst="roundRect">
            <a:avLst/>
          </a:prstGeom>
          <a:solidFill>
            <a:schemeClr val="accent4">
              <a:lumMod val="50000"/>
            </a:schemeClr>
          </a:solid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Google Shape;140;p28">
            <a:extLst>
              <a:ext uri="{FF2B5EF4-FFF2-40B4-BE49-F238E27FC236}">
                <a16:creationId xmlns:a16="http://schemas.microsoft.com/office/drawing/2014/main" id="{D8E308A9-53B1-404B-B6F0-1892D5AC5424}"/>
              </a:ext>
            </a:extLst>
          </p:cNvPr>
          <p:cNvSpPr txBox="1">
            <a:spLocks/>
          </p:cNvSpPr>
          <p:nvPr/>
        </p:nvSpPr>
        <p:spPr>
          <a:xfrm>
            <a:off x="2743200" y="7138420"/>
            <a:ext cx="5745480" cy="79792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00" dirty="0">
                <a:solidFill>
                  <a:srgbClr val="FFFFFF"/>
                </a:solidFill>
                <a:latin typeface="Roboto Light"/>
                <a:ea typeface="Roboto Light"/>
                <a:cs typeface="Roboto Light"/>
                <a:sym typeface="Roboto Light"/>
              </a:rPr>
              <a:t>Looks like the ACL plugin includes a ever growing header containing all groups associated to a consumer.</a:t>
            </a:r>
          </a:p>
        </p:txBody>
      </p:sp>
      <p:sp>
        <p:nvSpPr>
          <p:cNvPr id="34" name="Rounded Rectangle 33">
            <a:extLst>
              <a:ext uri="{FF2B5EF4-FFF2-40B4-BE49-F238E27FC236}">
                <a16:creationId xmlns:a16="http://schemas.microsoft.com/office/drawing/2014/main" id="{93B294E2-4EF8-E74F-AAA2-20BD89E8ECC4}"/>
              </a:ext>
            </a:extLst>
          </p:cNvPr>
          <p:cNvSpPr/>
          <p:nvPr/>
        </p:nvSpPr>
        <p:spPr>
          <a:xfrm>
            <a:off x="4038600" y="5215882"/>
            <a:ext cx="4108276" cy="1282065"/>
          </a:xfrm>
          <a:prstGeom prst="roundRect">
            <a:avLst/>
          </a:prstGeom>
          <a:solidFill>
            <a:schemeClr val="accent4">
              <a:lumMod val="50000"/>
            </a:schemeClr>
          </a:solid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Google Shape;140;p28">
            <a:extLst>
              <a:ext uri="{FF2B5EF4-FFF2-40B4-BE49-F238E27FC236}">
                <a16:creationId xmlns:a16="http://schemas.microsoft.com/office/drawing/2014/main" id="{EBBC30BA-D350-A74C-80D1-36B940AE2ED4}"/>
              </a:ext>
            </a:extLst>
          </p:cNvPr>
          <p:cNvSpPr txBox="1">
            <a:spLocks/>
          </p:cNvSpPr>
          <p:nvPr/>
        </p:nvSpPr>
        <p:spPr>
          <a:xfrm>
            <a:off x="4267200" y="5386214"/>
            <a:ext cx="3840480" cy="94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00" dirty="0">
                <a:solidFill>
                  <a:srgbClr val="FFFFFF"/>
                </a:solidFill>
                <a:latin typeface="Roboto Light"/>
                <a:ea typeface="Roboto Light"/>
                <a:cs typeface="Roboto Light"/>
                <a:sym typeface="Roboto Light"/>
              </a:rPr>
              <a:t>Let me look into which headers could be the culprit. </a:t>
            </a:r>
          </a:p>
        </p:txBody>
      </p:sp>
      <p:pic>
        <p:nvPicPr>
          <p:cNvPr id="2" name="Picture 1">
            <a:extLst>
              <a:ext uri="{FF2B5EF4-FFF2-40B4-BE49-F238E27FC236}">
                <a16:creationId xmlns:a16="http://schemas.microsoft.com/office/drawing/2014/main" id="{41EC0B52-4634-7F49-B564-D4E65B8440E9}"/>
              </a:ext>
            </a:extLst>
          </p:cNvPr>
          <p:cNvPicPr>
            <a:picLocks noChangeAspect="1"/>
          </p:cNvPicPr>
          <p:nvPr/>
        </p:nvPicPr>
        <p:blipFill>
          <a:blip r:embed="rId5"/>
          <a:stretch>
            <a:fillRect/>
          </a:stretch>
        </p:blipFill>
        <p:spPr>
          <a:xfrm>
            <a:off x="965080" y="1290166"/>
            <a:ext cx="5803900" cy="2273300"/>
          </a:xfrm>
          <a:prstGeom prst="roundRect">
            <a:avLst/>
          </a:prstGeom>
          <a:ln>
            <a:solidFill>
              <a:schemeClr val="bg1">
                <a:lumMod val="85000"/>
              </a:schemeClr>
            </a:solidFill>
          </a:ln>
        </p:spPr>
      </p:pic>
      <p:sp>
        <p:nvSpPr>
          <p:cNvPr id="38" name="Rounded Rectangle 37">
            <a:extLst>
              <a:ext uri="{FF2B5EF4-FFF2-40B4-BE49-F238E27FC236}">
                <a16:creationId xmlns:a16="http://schemas.microsoft.com/office/drawing/2014/main" id="{3DD5C621-2842-644D-8A3E-1C0391EB0CFF}"/>
              </a:ext>
            </a:extLst>
          </p:cNvPr>
          <p:cNvSpPr/>
          <p:nvPr/>
        </p:nvSpPr>
        <p:spPr>
          <a:xfrm>
            <a:off x="1034342" y="-139076"/>
            <a:ext cx="4909258" cy="1123048"/>
          </a:xfrm>
          <a:prstGeom prst="roundRect">
            <a:avLst/>
          </a:prstGeom>
          <a:solidFill>
            <a:schemeClr val="accent3">
              <a:lumMod val="50000"/>
            </a:schemeClr>
          </a:solidFill>
          <a:ln w="6350">
            <a:solidFill>
              <a:srgbClr val="ADAD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Google Shape;140;p28">
            <a:extLst>
              <a:ext uri="{FF2B5EF4-FFF2-40B4-BE49-F238E27FC236}">
                <a16:creationId xmlns:a16="http://schemas.microsoft.com/office/drawing/2014/main" id="{9D55DF84-82C8-B543-A00B-4DBD3D5D365B}"/>
              </a:ext>
            </a:extLst>
          </p:cNvPr>
          <p:cNvSpPr txBox="1">
            <a:spLocks/>
          </p:cNvSpPr>
          <p:nvPr/>
        </p:nvSpPr>
        <p:spPr>
          <a:xfrm>
            <a:off x="1148642" y="65433"/>
            <a:ext cx="5092820" cy="72273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00" dirty="0">
                <a:solidFill>
                  <a:schemeClr val="bg1"/>
                </a:solidFill>
                <a:latin typeface="Roboto Light"/>
                <a:ea typeface="Roboto Light"/>
                <a:cs typeface="Roboto Light"/>
                <a:sym typeface="Roboto Light"/>
              </a:rPr>
              <a:t>We just started to receive some HTTP 431s during our testing… not sure why?</a:t>
            </a:r>
          </a:p>
        </p:txBody>
      </p:sp>
      <p:pic>
        <p:nvPicPr>
          <p:cNvPr id="42" name="Picture 41">
            <a:extLst>
              <a:ext uri="{FF2B5EF4-FFF2-40B4-BE49-F238E27FC236}">
                <a16:creationId xmlns:a16="http://schemas.microsoft.com/office/drawing/2014/main" id="{FCB94F81-E054-344C-93C5-F17D371F587B}"/>
              </a:ext>
            </a:extLst>
          </p:cNvPr>
          <p:cNvPicPr>
            <a:picLocks noChangeAspect="1"/>
          </p:cNvPicPr>
          <p:nvPr/>
        </p:nvPicPr>
        <p:blipFill>
          <a:blip r:embed="rId4"/>
          <a:stretch>
            <a:fillRect/>
          </a:stretch>
        </p:blipFill>
        <p:spPr>
          <a:xfrm>
            <a:off x="8410400" y="3876630"/>
            <a:ext cx="530352" cy="530352"/>
          </a:xfrm>
          <a:prstGeom prst="ellipse">
            <a:avLst/>
          </a:prstGeom>
          <a:ln>
            <a:solidFill>
              <a:srgbClr val="FF0000"/>
            </a:solidFill>
          </a:ln>
        </p:spPr>
      </p:pic>
    </p:spTree>
    <p:extLst>
      <p:ext uri="{BB962C8B-B14F-4D97-AF65-F5344CB8AC3E}">
        <p14:creationId xmlns:p14="http://schemas.microsoft.com/office/powerpoint/2010/main" val="934633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withEffect">
                                  <p:stCondLst>
                                    <p:cond delay="0"/>
                                  </p:stCondLst>
                                  <p:childTnLst>
                                    <p:animMotion origin="layout" path="M 0 -0.29444 L 0 0.01667 " pathEditMode="fixed" ptsTypes="AA">
                                      <p:cBhvr>
                                        <p:cTn id="6" dur="250" spd="-100000" fill="hold"/>
                                        <p:tgtEl>
                                          <p:spTgt spid="33"/>
                                        </p:tgtEl>
                                        <p:attrNameLst>
                                          <p:attrName>ppt_x</p:attrName>
                                          <p:attrName>ppt_y</p:attrName>
                                        </p:attrNameLst>
                                      </p:cBhvr>
                                    </p:animMotion>
                                  </p:childTnLst>
                                </p:cTn>
                              </p:par>
                              <p:par>
                                <p:cTn id="7" presetID="0" presetClass="path" presetSubtype="0" accel="50000" decel="50000" fill="hold" grpId="0" nodeType="withEffect">
                                  <p:stCondLst>
                                    <p:cond delay="0"/>
                                  </p:stCondLst>
                                  <p:childTnLst>
                                    <p:animMotion origin="layout" path="M 0 -0.29444 L 0 0.01667 " pathEditMode="fixed" ptsTypes="AA">
                                      <p:cBhvr>
                                        <p:cTn id="8" dur="250" spd="-100000" fill="hold"/>
                                        <p:tgtEl>
                                          <p:spTgt spid="11"/>
                                        </p:tgtEl>
                                        <p:attrNameLst>
                                          <p:attrName>ppt_x</p:attrName>
                                          <p:attrName>ppt_y</p:attrName>
                                        </p:attrNameLst>
                                      </p:cBhvr>
                                    </p:animMotion>
                                  </p:childTnLst>
                                </p:cTn>
                              </p:par>
                              <p:par>
                                <p:cTn id="9" presetID="0" presetClass="path" presetSubtype="0" accel="50000" decel="50000" fill="hold" grpId="0" nodeType="withEffect">
                                  <p:stCondLst>
                                    <p:cond delay="0"/>
                                  </p:stCondLst>
                                  <p:childTnLst>
                                    <p:animMotion origin="layout" path="M 0 -0.29444 L 0 0.01667 " pathEditMode="fixed" ptsTypes="AA">
                                      <p:cBhvr>
                                        <p:cTn id="10" dur="250" spd="-100000" fill="hold"/>
                                        <p:tgtEl>
                                          <p:spTgt spid="12"/>
                                        </p:tgtEl>
                                        <p:attrNameLst>
                                          <p:attrName>ppt_x</p:attrName>
                                          <p:attrName>ppt_y</p:attrName>
                                        </p:attrNameLst>
                                      </p:cBhvr>
                                    </p:animMotion>
                                  </p:childTnLst>
                                </p:cTn>
                              </p:par>
                              <p:par>
                                <p:cTn id="11" presetID="0" presetClass="path" presetSubtype="0" accel="50000" decel="50000" fill="hold" grpId="0" nodeType="withEffect">
                                  <p:stCondLst>
                                    <p:cond delay="0"/>
                                  </p:stCondLst>
                                  <p:childTnLst>
                                    <p:animMotion origin="layout" path="M 0 -0.29414 L 0 0.01697 " pathEditMode="fixed" ptsTypes="AA">
                                      <p:cBhvr>
                                        <p:cTn id="12" dur="250" spd="-100000" fill="hold"/>
                                        <p:tgtEl>
                                          <p:spTgt spid="16"/>
                                        </p:tgtEl>
                                        <p:attrNameLst>
                                          <p:attrName>ppt_x</p:attrName>
                                          <p:attrName>ppt_y</p:attrName>
                                        </p:attrNameLst>
                                      </p:cBhvr>
                                    </p:animMotion>
                                  </p:childTnLst>
                                </p:cTn>
                              </p:par>
                              <p:par>
                                <p:cTn id="13" presetID="0" presetClass="path" presetSubtype="0" accel="50000" decel="50000" fill="hold" grpId="0" nodeType="withEffect">
                                  <p:stCondLst>
                                    <p:cond delay="0"/>
                                  </p:stCondLst>
                                  <p:childTnLst>
                                    <p:animMotion origin="layout" path="M 0 -0.29444 L 0 0.01667 " pathEditMode="fixed" ptsTypes="AA">
                                      <p:cBhvr>
                                        <p:cTn id="14" dur="250" spd="-100000" fill="hold"/>
                                        <p:tgtEl>
                                          <p:spTgt spid="17"/>
                                        </p:tgtEl>
                                        <p:attrNameLst>
                                          <p:attrName>ppt_x</p:attrName>
                                          <p:attrName>ppt_y</p:attrName>
                                        </p:attrNameLst>
                                      </p:cBhvr>
                                    </p:animMotion>
                                  </p:childTnLst>
                                </p:cTn>
                              </p:par>
                              <p:par>
                                <p:cTn id="15" presetID="0" presetClass="path" presetSubtype="0" accel="50000" decel="50000" fill="hold" nodeType="withEffect">
                                  <p:stCondLst>
                                    <p:cond delay="0"/>
                                  </p:stCondLst>
                                  <p:childTnLst>
                                    <p:animMotion origin="layout" path="M 0 -0.29444 L 0 0.01667 " pathEditMode="fixed" ptsTypes="AA">
                                      <p:cBhvr>
                                        <p:cTn id="16" dur="250" spd="-100000" fill="hold"/>
                                        <p:tgtEl>
                                          <p:spTgt spid="23"/>
                                        </p:tgtEl>
                                        <p:attrNameLst>
                                          <p:attrName>ppt_x</p:attrName>
                                          <p:attrName>ppt_y</p:attrName>
                                        </p:attrNameLst>
                                      </p:cBhvr>
                                    </p:animMotion>
                                  </p:childTnLst>
                                </p:cTn>
                              </p:par>
                              <p:par>
                                <p:cTn id="17" presetID="0" presetClass="path" presetSubtype="0" accel="50000" decel="50000" fill="hold" grpId="0" nodeType="withEffect">
                                  <p:stCondLst>
                                    <p:cond delay="0"/>
                                  </p:stCondLst>
                                  <p:childTnLst>
                                    <p:animMotion origin="layout" path="M 0 -0.29444 L 0 0.01667 " pathEditMode="fixed" ptsTypes="AA">
                                      <p:cBhvr>
                                        <p:cTn id="18" dur="250" spd="-100000" fill="hold"/>
                                        <p:tgtEl>
                                          <p:spTgt spid="24"/>
                                        </p:tgtEl>
                                        <p:attrNameLst>
                                          <p:attrName>ppt_x</p:attrName>
                                          <p:attrName>ppt_y</p:attrName>
                                        </p:attrNameLst>
                                      </p:cBhvr>
                                    </p:animMotion>
                                  </p:childTnLst>
                                </p:cTn>
                              </p:par>
                              <p:par>
                                <p:cTn id="19" presetID="0" presetClass="path" presetSubtype="0" accel="50000" decel="50000" fill="hold" grpId="0" nodeType="withEffect">
                                  <p:stCondLst>
                                    <p:cond delay="0"/>
                                  </p:stCondLst>
                                  <p:childTnLst>
                                    <p:animMotion origin="layout" path="M 0 -0.29444 L 0 0.01667 " pathEditMode="fixed" ptsTypes="AA">
                                      <p:cBhvr>
                                        <p:cTn id="20" dur="250" spd="-100000" fill="hold"/>
                                        <p:tgtEl>
                                          <p:spTgt spid="25"/>
                                        </p:tgtEl>
                                        <p:attrNameLst>
                                          <p:attrName>ppt_x</p:attrName>
                                          <p:attrName>ppt_y</p:attrName>
                                        </p:attrNameLst>
                                      </p:cBhvr>
                                    </p:animMotion>
                                  </p:childTnLst>
                                </p:cTn>
                              </p:par>
                              <p:par>
                                <p:cTn id="21" presetID="0" presetClass="path" presetSubtype="0" accel="50000" decel="50000" fill="hold" grpId="0" nodeType="withEffect">
                                  <p:stCondLst>
                                    <p:cond delay="0"/>
                                  </p:stCondLst>
                                  <p:childTnLst>
                                    <p:animMotion origin="layout" path="M 0 -0.29444 L 0 0.01667 " pathEditMode="fixed" ptsTypes="AA">
                                      <p:cBhvr>
                                        <p:cTn id="22" dur="250" spd="-100000" fill="hold"/>
                                        <p:tgtEl>
                                          <p:spTgt spid="30"/>
                                        </p:tgtEl>
                                        <p:attrNameLst>
                                          <p:attrName>ppt_x</p:attrName>
                                          <p:attrName>ppt_y</p:attrName>
                                        </p:attrNameLst>
                                      </p:cBhvr>
                                    </p:animMotion>
                                  </p:childTnLst>
                                </p:cTn>
                              </p:par>
                              <p:par>
                                <p:cTn id="23" presetID="0" presetClass="path" presetSubtype="0" accel="50000" decel="50000" fill="hold" grpId="0" nodeType="withEffect">
                                  <p:stCondLst>
                                    <p:cond delay="0"/>
                                  </p:stCondLst>
                                  <p:childTnLst>
                                    <p:animMotion origin="layout" path="M 0 -0.29444 L 0 0.01667 " pathEditMode="fixed" ptsTypes="AA">
                                      <p:cBhvr>
                                        <p:cTn id="24" dur="250" spd="-100000" fill="hold"/>
                                        <p:tgtEl>
                                          <p:spTgt spid="31"/>
                                        </p:tgtEl>
                                        <p:attrNameLst>
                                          <p:attrName>ppt_x</p:attrName>
                                          <p:attrName>ppt_y</p:attrName>
                                        </p:attrNameLst>
                                      </p:cBhvr>
                                    </p:animMotion>
                                  </p:childTnLst>
                                </p:cTn>
                              </p:par>
                              <p:par>
                                <p:cTn id="25" presetID="0" presetClass="path" presetSubtype="0" accel="50000" decel="50000" fill="hold" grpId="0" nodeType="withEffect">
                                  <p:stCondLst>
                                    <p:cond delay="0"/>
                                  </p:stCondLst>
                                  <p:childTnLst>
                                    <p:animMotion origin="layout" path="M 0 -0.29444 L 0 0.01667 " pathEditMode="fixed" ptsTypes="AA">
                                      <p:cBhvr>
                                        <p:cTn id="26" dur="250" spd="-100000" fill="hold"/>
                                        <p:tgtEl>
                                          <p:spTgt spid="34"/>
                                        </p:tgtEl>
                                        <p:attrNameLst>
                                          <p:attrName>ppt_x</p:attrName>
                                          <p:attrName>ppt_y</p:attrName>
                                        </p:attrNameLst>
                                      </p:cBhvr>
                                    </p:animMotion>
                                  </p:childTnLst>
                                </p:cTn>
                              </p:par>
                              <p:par>
                                <p:cTn id="27" presetID="0" presetClass="path" presetSubtype="0" accel="50000" decel="50000" fill="hold" grpId="0" nodeType="withEffect">
                                  <p:stCondLst>
                                    <p:cond delay="0"/>
                                  </p:stCondLst>
                                  <p:childTnLst>
                                    <p:animMotion origin="layout" path="M 0 -0.29444 L 0 0.01667 " pathEditMode="fixed" ptsTypes="AA">
                                      <p:cBhvr>
                                        <p:cTn id="28" dur="250" spd="-100000" fill="hold"/>
                                        <p:tgtEl>
                                          <p:spTgt spid="35"/>
                                        </p:tgtEl>
                                        <p:attrNameLst>
                                          <p:attrName>ppt_x</p:attrName>
                                          <p:attrName>ppt_y</p:attrName>
                                        </p:attrNameLst>
                                      </p:cBhvr>
                                    </p:animMotion>
                                  </p:childTnLst>
                                </p:cTn>
                              </p:par>
                              <p:par>
                                <p:cTn id="29" presetID="0" presetClass="path" presetSubtype="0" accel="50000" decel="50000" fill="hold" nodeType="withEffect">
                                  <p:stCondLst>
                                    <p:cond delay="0"/>
                                  </p:stCondLst>
                                  <p:childTnLst>
                                    <p:animMotion origin="layout" path="M 0 -0.29444 L 0 0.01667 " pathEditMode="fixed" ptsTypes="AA">
                                      <p:cBhvr>
                                        <p:cTn id="30" dur="250" spd="-100000" fill="hold"/>
                                        <p:tgtEl>
                                          <p:spTgt spid="2"/>
                                        </p:tgtEl>
                                        <p:attrNameLst>
                                          <p:attrName>ppt_x</p:attrName>
                                          <p:attrName>ppt_y</p:attrName>
                                        </p:attrNameLst>
                                      </p:cBhvr>
                                    </p:animMotion>
                                  </p:childTnLst>
                                </p:cTn>
                              </p:par>
                              <p:par>
                                <p:cTn id="31" presetID="0" presetClass="path" presetSubtype="0" accel="50000" decel="50000" fill="hold" grpId="0" nodeType="withEffect">
                                  <p:stCondLst>
                                    <p:cond delay="0"/>
                                  </p:stCondLst>
                                  <p:childTnLst>
                                    <p:animMotion origin="layout" path="M 0 -0.29414 L 0 0.01697 " pathEditMode="fixed" ptsTypes="AA">
                                      <p:cBhvr>
                                        <p:cTn id="32" dur="250" spd="-100000" fill="hold"/>
                                        <p:tgtEl>
                                          <p:spTgt spid="38"/>
                                        </p:tgtEl>
                                        <p:attrNameLst>
                                          <p:attrName>ppt_x</p:attrName>
                                          <p:attrName>ppt_y</p:attrName>
                                        </p:attrNameLst>
                                      </p:cBhvr>
                                    </p:animMotion>
                                  </p:childTnLst>
                                </p:cTn>
                              </p:par>
                              <p:par>
                                <p:cTn id="33" presetID="0" presetClass="path" presetSubtype="0" accel="50000" decel="50000" fill="hold" grpId="0" nodeType="withEffect">
                                  <p:stCondLst>
                                    <p:cond delay="0"/>
                                  </p:stCondLst>
                                  <p:childTnLst>
                                    <p:animMotion origin="layout" path="M 0 -0.29414 L 0 0.01697 " pathEditMode="fixed" ptsTypes="AA">
                                      <p:cBhvr>
                                        <p:cTn id="34" dur="250" spd="-100000" fill="hold"/>
                                        <p:tgtEl>
                                          <p:spTgt spid="39"/>
                                        </p:tgtEl>
                                        <p:attrNameLst>
                                          <p:attrName>ppt_x</p:attrName>
                                          <p:attrName>ppt_y</p:attrName>
                                        </p:attrNameLst>
                                      </p:cBhvr>
                                    </p:animMotion>
                                  </p:childTnLst>
                                </p:cTn>
                              </p:par>
                              <p:par>
                                <p:cTn id="35" presetID="0" presetClass="path" presetSubtype="0" accel="50000" decel="50000" fill="hold" nodeType="withEffect">
                                  <p:stCondLst>
                                    <p:cond delay="0"/>
                                  </p:stCondLst>
                                  <p:childTnLst>
                                    <p:animMotion origin="layout" path="M 0 -0.29444 L 0 0.01667 " pathEditMode="fixed" ptsTypes="AA">
                                      <p:cBhvr>
                                        <p:cTn id="36" dur="250" spd="-100000" fill="hold"/>
                                        <p:tgtEl>
                                          <p:spTgt spid="42"/>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p:bldP spid="16" grpId="0" animBg="1"/>
      <p:bldP spid="17" grpId="0"/>
      <p:bldP spid="24" grpId="0" animBg="1"/>
      <p:bldP spid="25" grpId="0"/>
      <p:bldP spid="30" grpId="0" animBg="1"/>
      <p:bldP spid="31" grpId="0"/>
      <p:bldP spid="34" grpId="0" animBg="1"/>
      <p:bldP spid="35" grpId="0"/>
      <p:bldP spid="38" grpId="0" animBg="1"/>
      <p:bldP spid="39"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0" name="Google Shape;111;p24">
            <a:extLst>
              <a:ext uri="{FF2B5EF4-FFF2-40B4-BE49-F238E27FC236}">
                <a16:creationId xmlns:a16="http://schemas.microsoft.com/office/drawing/2014/main" id="{90BF659C-B358-5A4E-9383-4CC968271C0A}"/>
              </a:ext>
            </a:extLst>
          </p:cNvPr>
          <p:cNvSpPr/>
          <p:nvPr/>
        </p:nvSpPr>
        <p:spPr>
          <a:xfrm rot="10800000">
            <a:off x="0" y="1553687"/>
            <a:ext cx="9220200" cy="3594583"/>
          </a:xfrm>
          <a:prstGeom prst="rect">
            <a:avLst/>
          </a:prstGeom>
          <a:gradFill>
            <a:gsLst>
              <a:gs pos="0">
                <a:srgbClr val="021524"/>
              </a:gs>
              <a:gs pos="100000">
                <a:srgbClr val="010F1E">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33" name="Picture 32">
            <a:extLst>
              <a:ext uri="{FF2B5EF4-FFF2-40B4-BE49-F238E27FC236}">
                <a16:creationId xmlns:a16="http://schemas.microsoft.com/office/drawing/2014/main" id="{BEE86276-6089-5C4C-A30C-7AB8445BC126}"/>
              </a:ext>
            </a:extLst>
          </p:cNvPr>
          <p:cNvPicPr>
            <a:picLocks noChangeAspect="1"/>
          </p:cNvPicPr>
          <p:nvPr/>
        </p:nvPicPr>
        <p:blipFill>
          <a:blip r:embed="rId3"/>
          <a:stretch>
            <a:fillRect/>
          </a:stretch>
        </p:blipFill>
        <p:spPr>
          <a:xfrm>
            <a:off x="210913" y="-4271412"/>
            <a:ext cx="530352" cy="530352"/>
          </a:xfrm>
          <a:prstGeom prst="ellipse">
            <a:avLst/>
          </a:prstGeom>
          <a:solidFill>
            <a:schemeClr val="tx1">
              <a:lumMod val="75000"/>
              <a:lumOff val="25000"/>
            </a:schemeClr>
          </a:solidFill>
          <a:ln>
            <a:solidFill>
              <a:srgbClr val="ADADAD"/>
            </a:solidFill>
          </a:ln>
        </p:spPr>
      </p:pic>
      <p:sp>
        <p:nvSpPr>
          <p:cNvPr id="11" name="Rounded Rectangle 10">
            <a:extLst>
              <a:ext uri="{FF2B5EF4-FFF2-40B4-BE49-F238E27FC236}">
                <a16:creationId xmlns:a16="http://schemas.microsoft.com/office/drawing/2014/main" id="{32A1084D-D478-4047-9BFB-3A565225A953}"/>
              </a:ext>
            </a:extLst>
          </p:cNvPr>
          <p:cNvSpPr/>
          <p:nvPr/>
        </p:nvSpPr>
        <p:spPr>
          <a:xfrm>
            <a:off x="965080" y="-4292289"/>
            <a:ext cx="3302120" cy="954085"/>
          </a:xfrm>
          <a:prstGeom prst="roundRect">
            <a:avLst/>
          </a:prstGeom>
          <a:solidFill>
            <a:schemeClr val="accent3">
              <a:lumMod val="50000"/>
            </a:schemeClr>
          </a:solidFill>
          <a:ln w="6350">
            <a:solidFill>
              <a:srgbClr val="ADAD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Google Shape;140;p28">
            <a:extLst>
              <a:ext uri="{FF2B5EF4-FFF2-40B4-BE49-F238E27FC236}">
                <a16:creationId xmlns:a16="http://schemas.microsoft.com/office/drawing/2014/main" id="{7A964BC3-F0F4-2342-8BA2-21D8F2172F48}"/>
              </a:ext>
            </a:extLst>
          </p:cNvPr>
          <p:cNvSpPr txBox="1">
            <a:spLocks/>
          </p:cNvSpPr>
          <p:nvPr/>
        </p:nvSpPr>
        <p:spPr>
          <a:xfrm>
            <a:off x="1079380" y="-4176616"/>
            <a:ext cx="3187820" cy="72273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00" dirty="0">
                <a:solidFill>
                  <a:schemeClr val="bg1"/>
                </a:solidFill>
                <a:latin typeface="Roboto Light"/>
                <a:ea typeface="Roboto Light"/>
                <a:cs typeface="Roboto Light"/>
                <a:sym typeface="Roboto Light"/>
              </a:rPr>
              <a:t>Any issues with Kong today?</a:t>
            </a:r>
          </a:p>
        </p:txBody>
      </p:sp>
      <p:sp>
        <p:nvSpPr>
          <p:cNvPr id="16" name="Rounded Rectangle 15">
            <a:extLst>
              <a:ext uri="{FF2B5EF4-FFF2-40B4-BE49-F238E27FC236}">
                <a16:creationId xmlns:a16="http://schemas.microsoft.com/office/drawing/2014/main" id="{74325CB7-6454-5D40-932B-4AC317177DC0}"/>
              </a:ext>
            </a:extLst>
          </p:cNvPr>
          <p:cNvSpPr/>
          <p:nvPr/>
        </p:nvSpPr>
        <p:spPr>
          <a:xfrm>
            <a:off x="6768980" y="-3032756"/>
            <a:ext cx="1393136" cy="1074840"/>
          </a:xfrm>
          <a:prstGeom prst="roundRect">
            <a:avLst/>
          </a:prstGeom>
          <a:solidFill>
            <a:schemeClr val="accent4">
              <a:lumMod val="50000"/>
            </a:schemeClr>
          </a:solid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Google Shape;140;p28">
            <a:extLst>
              <a:ext uri="{FF2B5EF4-FFF2-40B4-BE49-F238E27FC236}">
                <a16:creationId xmlns:a16="http://schemas.microsoft.com/office/drawing/2014/main" id="{D7D40A8F-2C4F-B043-B475-EAC35D7D1BC3}"/>
              </a:ext>
            </a:extLst>
          </p:cNvPr>
          <p:cNvSpPr txBox="1">
            <a:spLocks/>
          </p:cNvSpPr>
          <p:nvPr/>
        </p:nvSpPr>
        <p:spPr>
          <a:xfrm>
            <a:off x="6887797" y="-2889516"/>
            <a:ext cx="1259079" cy="7883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00" dirty="0">
                <a:solidFill>
                  <a:srgbClr val="FFFFFF"/>
                </a:solidFill>
                <a:latin typeface="Roboto Light"/>
                <a:ea typeface="Roboto Light"/>
                <a:cs typeface="Roboto Light"/>
                <a:sym typeface="Roboto Light"/>
              </a:rPr>
              <a:t>No, why?</a:t>
            </a:r>
          </a:p>
        </p:txBody>
      </p:sp>
      <p:pic>
        <p:nvPicPr>
          <p:cNvPr id="23" name="Picture 22">
            <a:extLst>
              <a:ext uri="{FF2B5EF4-FFF2-40B4-BE49-F238E27FC236}">
                <a16:creationId xmlns:a16="http://schemas.microsoft.com/office/drawing/2014/main" id="{82E64F97-4C1C-374D-873B-6C1BEE61EA1D}"/>
              </a:ext>
            </a:extLst>
          </p:cNvPr>
          <p:cNvPicPr>
            <a:picLocks noChangeAspect="1"/>
          </p:cNvPicPr>
          <p:nvPr/>
        </p:nvPicPr>
        <p:blipFill>
          <a:blip r:embed="rId4"/>
          <a:stretch>
            <a:fillRect/>
          </a:stretch>
        </p:blipFill>
        <p:spPr>
          <a:xfrm>
            <a:off x="8410400" y="-3025688"/>
            <a:ext cx="530352" cy="530352"/>
          </a:xfrm>
          <a:prstGeom prst="ellipse">
            <a:avLst/>
          </a:prstGeom>
          <a:ln>
            <a:solidFill>
              <a:srgbClr val="FF0000"/>
            </a:solidFill>
          </a:ln>
        </p:spPr>
      </p:pic>
      <p:sp>
        <p:nvSpPr>
          <p:cNvPr id="24" name="Rounded Rectangle 23">
            <a:extLst>
              <a:ext uri="{FF2B5EF4-FFF2-40B4-BE49-F238E27FC236}">
                <a16:creationId xmlns:a16="http://schemas.microsoft.com/office/drawing/2014/main" id="{180A8BF4-D9F1-7E4E-A2A5-C98D1ED0FE3C}"/>
              </a:ext>
            </a:extLst>
          </p:cNvPr>
          <p:cNvSpPr/>
          <p:nvPr/>
        </p:nvSpPr>
        <p:spPr>
          <a:xfrm>
            <a:off x="2215562" y="2362501"/>
            <a:ext cx="5931314" cy="1008120"/>
          </a:xfrm>
          <a:prstGeom prst="roundRect">
            <a:avLst/>
          </a:prstGeom>
          <a:solidFill>
            <a:schemeClr val="accent4">
              <a:lumMod val="50000"/>
            </a:schemeClr>
          </a:solid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Google Shape;140;p28">
            <a:extLst>
              <a:ext uri="{FF2B5EF4-FFF2-40B4-BE49-F238E27FC236}">
                <a16:creationId xmlns:a16="http://schemas.microsoft.com/office/drawing/2014/main" id="{6B1C3832-5FC9-084D-BFC4-55D4BF9FAE52}"/>
              </a:ext>
            </a:extLst>
          </p:cNvPr>
          <p:cNvSpPr txBox="1">
            <a:spLocks/>
          </p:cNvSpPr>
          <p:nvPr/>
        </p:nvSpPr>
        <p:spPr>
          <a:xfrm>
            <a:off x="2362200" y="2429221"/>
            <a:ext cx="5745480" cy="94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00" dirty="0">
                <a:solidFill>
                  <a:srgbClr val="FFFFFF"/>
                </a:solidFill>
                <a:latin typeface="Roboto Light"/>
                <a:ea typeface="Roboto Light"/>
                <a:cs typeface="Roboto Light"/>
                <a:sym typeface="Roboto Light"/>
              </a:rPr>
              <a:t>Hmm.. Looks like HTTP Headers proxied are too big, </a:t>
            </a:r>
          </a:p>
        </p:txBody>
      </p:sp>
      <p:sp>
        <p:nvSpPr>
          <p:cNvPr id="30" name="Rounded Rectangle 29">
            <a:extLst>
              <a:ext uri="{FF2B5EF4-FFF2-40B4-BE49-F238E27FC236}">
                <a16:creationId xmlns:a16="http://schemas.microsoft.com/office/drawing/2014/main" id="{63C3DFD7-EEB9-FB4A-A128-F352EE7D95FE}"/>
              </a:ext>
            </a:extLst>
          </p:cNvPr>
          <p:cNvSpPr/>
          <p:nvPr/>
        </p:nvSpPr>
        <p:spPr>
          <a:xfrm>
            <a:off x="2590800" y="5314950"/>
            <a:ext cx="5577847" cy="1371600"/>
          </a:xfrm>
          <a:prstGeom prst="roundRect">
            <a:avLst/>
          </a:prstGeom>
          <a:solidFill>
            <a:schemeClr val="accent4">
              <a:lumMod val="50000"/>
            </a:schemeClr>
          </a:solid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Google Shape;140;p28">
            <a:extLst>
              <a:ext uri="{FF2B5EF4-FFF2-40B4-BE49-F238E27FC236}">
                <a16:creationId xmlns:a16="http://schemas.microsoft.com/office/drawing/2014/main" id="{D8E308A9-53B1-404B-B6F0-1892D5AC5424}"/>
              </a:ext>
            </a:extLst>
          </p:cNvPr>
          <p:cNvSpPr txBox="1">
            <a:spLocks/>
          </p:cNvSpPr>
          <p:nvPr/>
        </p:nvSpPr>
        <p:spPr>
          <a:xfrm>
            <a:off x="2743200" y="5624291"/>
            <a:ext cx="5745480" cy="79792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00" dirty="0">
                <a:solidFill>
                  <a:srgbClr val="FFFFFF"/>
                </a:solidFill>
                <a:latin typeface="Roboto Light"/>
                <a:ea typeface="Roboto Light"/>
                <a:cs typeface="Roboto Light"/>
                <a:sym typeface="Roboto Light"/>
              </a:rPr>
              <a:t>Looks like the ACL plugin includes a ever growing header containing all groups associated to a consumer.</a:t>
            </a:r>
          </a:p>
        </p:txBody>
      </p:sp>
      <p:sp>
        <p:nvSpPr>
          <p:cNvPr id="34" name="Rounded Rectangle 33">
            <a:extLst>
              <a:ext uri="{FF2B5EF4-FFF2-40B4-BE49-F238E27FC236}">
                <a16:creationId xmlns:a16="http://schemas.microsoft.com/office/drawing/2014/main" id="{93B294E2-4EF8-E74F-AAA2-20BD89E8ECC4}"/>
              </a:ext>
            </a:extLst>
          </p:cNvPr>
          <p:cNvSpPr/>
          <p:nvPr/>
        </p:nvSpPr>
        <p:spPr>
          <a:xfrm>
            <a:off x="4038600" y="3701753"/>
            <a:ext cx="4108276" cy="1282065"/>
          </a:xfrm>
          <a:prstGeom prst="roundRect">
            <a:avLst/>
          </a:prstGeom>
          <a:solidFill>
            <a:schemeClr val="accent4">
              <a:lumMod val="50000"/>
            </a:schemeClr>
          </a:solid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Google Shape;140;p28">
            <a:extLst>
              <a:ext uri="{FF2B5EF4-FFF2-40B4-BE49-F238E27FC236}">
                <a16:creationId xmlns:a16="http://schemas.microsoft.com/office/drawing/2014/main" id="{EBBC30BA-D350-A74C-80D1-36B940AE2ED4}"/>
              </a:ext>
            </a:extLst>
          </p:cNvPr>
          <p:cNvSpPr txBox="1">
            <a:spLocks/>
          </p:cNvSpPr>
          <p:nvPr/>
        </p:nvSpPr>
        <p:spPr>
          <a:xfrm>
            <a:off x="4267200" y="3872085"/>
            <a:ext cx="3840480" cy="94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00" dirty="0">
                <a:solidFill>
                  <a:srgbClr val="FFFFFF"/>
                </a:solidFill>
                <a:latin typeface="Roboto Light"/>
                <a:ea typeface="Roboto Light"/>
                <a:cs typeface="Roboto Light"/>
                <a:sym typeface="Roboto Light"/>
              </a:rPr>
              <a:t>Let me look into which headers could be the culprit. </a:t>
            </a:r>
          </a:p>
        </p:txBody>
      </p:sp>
      <p:pic>
        <p:nvPicPr>
          <p:cNvPr id="2" name="Picture 1">
            <a:extLst>
              <a:ext uri="{FF2B5EF4-FFF2-40B4-BE49-F238E27FC236}">
                <a16:creationId xmlns:a16="http://schemas.microsoft.com/office/drawing/2014/main" id="{41EC0B52-4634-7F49-B564-D4E65B8440E9}"/>
              </a:ext>
            </a:extLst>
          </p:cNvPr>
          <p:cNvPicPr>
            <a:picLocks noChangeAspect="1"/>
          </p:cNvPicPr>
          <p:nvPr/>
        </p:nvPicPr>
        <p:blipFill>
          <a:blip r:embed="rId5"/>
          <a:stretch>
            <a:fillRect/>
          </a:stretch>
        </p:blipFill>
        <p:spPr>
          <a:xfrm>
            <a:off x="965080" y="-223963"/>
            <a:ext cx="5803900" cy="2273300"/>
          </a:xfrm>
          <a:prstGeom prst="roundRect">
            <a:avLst/>
          </a:prstGeom>
          <a:ln>
            <a:solidFill>
              <a:schemeClr val="bg1">
                <a:lumMod val="85000"/>
              </a:schemeClr>
            </a:solidFill>
          </a:ln>
        </p:spPr>
      </p:pic>
      <p:sp>
        <p:nvSpPr>
          <p:cNvPr id="38" name="Rounded Rectangle 37">
            <a:extLst>
              <a:ext uri="{FF2B5EF4-FFF2-40B4-BE49-F238E27FC236}">
                <a16:creationId xmlns:a16="http://schemas.microsoft.com/office/drawing/2014/main" id="{3DD5C621-2842-644D-8A3E-1C0391EB0CFF}"/>
              </a:ext>
            </a:extLst>
          </p:cNvPr>
          <p:cNvSpPr/>
          <p:nvPr/>
        </p:nvSpPr>
        <p:spPr>
          <a:xfrm>
            <a:off x="1034342" y="-1653205"/>
            <a:ext cx="4909258" cy="1123048"/>
          </a:xfrm>
          <a:prstGeom prst="roundRect">
            <a:avLst/>
          </a:prstGeom>
          <a:solidFill>
            <a:schemeClr val="accent3">
              <a:lumMod val="50000"/>
            </a:schemeClr>
          </a:solidFill>
          <a:ln w="6350">
            <a:solidFill>
              <a:srgbClr val="ADAD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Google Shape;140;p28">
            <a:extLst>
              <a:ext uri="{FF2B5EF4-FFF2-40B4-BE49-F238E27FC236}">
                <a16:creationId xmlns:a16="http://schemas.microsoft.com/office/drawing/2014/main" id="{9D55DF84-82C8-B543-A00B-4DBD3D5D365B}"/>
              </a:ext>
            </a:extLst>
          </p:cNvPr>
          <p:cNvSpPr txBox="1">
            <a:spLocks/>
          </p:cNvSpPr>
          <p:nvPr/>
        </p:nvSpPr>
        <p:spPr>
          <a:xfrm>
            <a:off x="1148642" y="-1448696"/>
            <a:ext cx="5092820" cy="72273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00" dirty="0">
                <a:solidFill>
                  <a:schemeClr val="bg1"/>
                </a:solidFill>
                <a:latin typeface="Roboto Light"/>
                <a:ea typeface="Roboto Light"/>
                <a:cs typeface="Roboto Light"/>
                <a:sym typeface="Roboto Light"/>
              </a:rPr>
              <a:t>We just started to receive some HTTP 431s during our testing… not sure why?</a:t>
            </a:r>
          </a:p>
        </p:txBody>
      </p:sp>
      <p:pic>
        <p:nvPicPr>
          <p:cNvPr id="42" name="Picture 41">
            <a:extLst>
              <a:ext uri="{FF2B5EF4-FFF2-40B4-BE49-F238E27FC236}">
                <a16:creationId xmlns:a16="http://schemas.microsoft.com/office/drawing/2014/main" id="{FCB94F81-E054-344C-93C5-F17D371F587B}"/>
              </a:ext>
            </a:extLst>
          </p:cNvPr>
          <p:cNvPicPr>
            <a:picLocks noChangeAspect="1"/>
          </p:cNvPicPr>
          <p:nvPr/>
        </p:nvPicPr>
        <p:blipFill>
          <a:blip r:embed="rId4"/>
          <a:stretch>
            <a:fillRect/>
          </a:stretch>
        </p:blipFill>
        <p:spPr>
          <a:xfrm>
            <a:off x="8410400" y="2362501"/>
            <a:ext cx="530352" cy="530352"/>
          </a:xfrm>
          <a:prstGeom prst="ellipse">
            <a:avLst/>
          </a:prstGeom>
          <a:ln>
            <a:solidFill>
              <a:srgbClr val="FF0000"/>
            </a:solidFill>
          </a:ln>
        </p:spPr>
      </p:pic>
    </p:spTree>
    <p:extLst>
      <p:ext uri="{BB962C8B-B14F-4D97-AF65-F5344CB8AC3E}">
        <p14:creationId xmlns:p14="http://schemas.microsoft.com/office/powerpoint/2010/main" val="65869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withEffect">
                                  <p:stCondLst>
                                    <p:cond delay="0"/>
                                  </p:stCondLst>
                                  <p:childTnLst>
                                    <p:animMotion origin="layout" path="M 0 -0.37037 L 0 -3.7037E-7 " pathEditMode="fixed" ptsTypes="AA">
                                      <p:cBhvr>
                                        <p:cTn id="6" dur="250" spd="-100000" fill="hold"/>
                                        <p:tgtEl>
                                          <p:spTgt spid="33"/>
                                        </p:tgtEl>
                                        <p:attrNameLst>
                                          <p:attrName>ppt_x</p:attrName>
                                          <p:attrName>ppt_y</p:attrName>
                                        </p:attrNameLst>
                                      </p:cBhvr>
                                    </p:animMotion>
                                  </p:childTnLst>
                                </p:cTn>
                              </p:par>
                              <p:par>
                                <p:cTn id="7" presetID="0" presetClass="path" presetSubtype="0" accel="50000" decel="50000" fill="hold" grpId="0" nodeType="withEffect">
                                  <p:stCondLst>
                                    <p:cond delay="0"/>
                                  </p:stCondLst>
                                  <p:childTnLst>
                                    <p:animMotion origin="layout" path="M 0 -0.37037 L 0 -3.7037E-7 " pathEditMode="fixed" ptsTypes="AA">
                                      <p:cBhvr>
                                        <p:cTn id="8" dur="250" spd="-100000" fill="hold"/>
                                        <p:tgtEl>
                                          <p:spTgt spid="11"/>
                                        </p:tgtEl>
                                        <p:attrNameLst>
                                          <p:attrName>ppt_x</p:attrName>
                                          <p:attrName>ppt_y</p:attrName>
                                        </p:attrNameLst>
                                      </p:cBhvr>
                                    </p:animMotion>
                                  </p:childTnLst>
                                </p:cTn>
                              </p:par>
                              <p:par>
                                <p:cTn id="9" presetID="0" presetClass="path" presetSubtype="0" accel="50000" decel="50000" fill="hold" grpId="0" nodeType="withEffect">
                                  <p:stCondLst>
                                    <p:cond delay="0"/>
                                  </p:stCondLst>
                                  <p:childTnLst>
                                    <p:animMotion origin="layout" path="M 0 -0.37037 L 0 -3.7037E-7 " pathEditMode="fixed" ptsTypes="AA">
                                      <p:cBhvr>
                                        <p:cTn id="10" dur="250" spd="-100000" fill="hold"/>
                                        <p:tgtEl>
                                          <p:spTgt spid="12"/>
                                        </p:tgtEl>
                                        <p:attrNameLst>
                                          <p:attrName>ppt_x</p:attrName>
                                          <p:attrName>ppt_y</p:attrName>
                                        </p:attrNameLst>
                                      </p:cBhvr>
                                    </p:animMotion>
                                  </p:childTnLst>
                                </p:cTn>
                              </p:par>
                              <p:par>
                                <p:cTn id="11" presetID="0" presetClass="path" presetSubtype="0" accel="50000" decel="50000" fill="hold" grpId="0" nodeType="withEffect">
                                  <p:stCondLst>
                                    <p:cond delay="0"/>
                                  </p:stCondLst>
                                  <p:childTnLst>
                                    <p:animMotion origin="layout" path="M 0 -0.37037 L 0 -3.7037E-7 " pathEditMode="fixed" ptsTypes="AA">
                                      <p:cBhvr>
                                        <p:cTn id="12" dur="250" spd="-100000" fill="hold"/>
                                        <p:tgtEl>
                                          <p:spTgt spid="16"/>
                                        </p:tgtEl>
                                        <p:attrNameLst>
                                          <p:attrName>ppt_x</p:attrName>
                                          <p:attrName>ppt_y</p:attrName>
                                        </p:attrNameLst>
                                      </p:cBhvr>
                                    </p:animMotion>
                                  </p:childTnLst>
                                </p:cTn>
                              </p:par>
                              <p:par>
                                <p:cTn id="13" presetID="0" presetClass="path" presetSubtype="0" accel="50000" decel="50000" fill="hold" grpId="0" nodeType="withEffect">
                                  <p:stCondLst>
                                    <p:cond delay="0"/>
                                  </p:stCondLst>
                                  <p:childTnLst>
                                    <p:animMotion origin="layout" path="M 0 -0.37037 L 0 -3.7037E-7 " pathEditMode="fixed" ptsTypes="AA">
                                      <p:cBhvr>
                                        <p:cTn id="14" dur="250" spd="-100000" fill="hold"/>
                                        <p:tgtEl>
                                          <p:spTgt spid="17"/>
                                        </p:tgtEl>
                                        <p:attrNameLst>
                                          <p:attrName>ppt_x</p:attrName>
                                          <p:attrName>ppt_y</p:attrName>
                                        </p:attrNameLst>
                                      </p:cBhvr>
                                    </p:animMotion>
                                  </p:childTnLst>
                                </p:cTn>
                              </p:par>
                              <p:par>
                                <p:cTn id="15" presetID="0" presetClass="path" presetSubtype="0" accel="50000" decel="50000" fill="hold" nodeType="withEffect">
                                  <p:stCondLst>
                                    <p:cond delay="0"/>
                                  </p:stCondLst>
                                  <p:childTnLst>
                                    <p:animMotion origin="layout" path="M 0 -0.37037 L 0 -3.7037E-7 " pathEditMode="fixed" ptsTypes="AA">
                                      <p:cBhvr>
                                        <p:cTn id="16" dur="250" spd="-100000" fill="hold"/>
                                        <p:tgtEl>
                                          <p:spTgt spid="23"/>
                                        </p:tgtEl>
                                        <p:attrNameLst>
                                          <p:attrName>ppt_x</p:attrName>
                                          <p:attrName>ppt_y</p:attrName>
                                        </p:attrNameLst>
                                      </p:cBhvr>
                                    </p:animMotion>
                                  </p:childTnLst>
                                </p:cTn>
                              </p:par>
                              <p:par>
                                <p:cTn id="17" presetID="0" presetClass="path" presetSubtype="0" accel="50000" decel="50000" fill="hold" grpId="0" nodeType="withEffect">
                                  <p:stCondLst>
                                    <p:cond delay="0"/>
                                  </p:stCondLst>
                                  <p:childTnLst>
                                    <p:animMotion origin="layout" path="M 0 -0.37037 L 0 -3.7037E-7 " pathEditMode="fixed" ptsTypes="AA">
                                      <p:cBhvr>
                                        <p:cTn id="18" dur="250" spd="-100000" fill="hold"/>
                                        <p:tgtEl>
                                          <p:spTgt spid="24"/>
                                        </p:tgtEl>
                                        <p:attrNameLst>
                                          <p:attrName>ppt_x</p:attrName>
                                          <p:attrName>ppt_y</p:attrName>
                                        </p:attrNameLst>
                                      </p:cBhvr>
                                    </p:animMotion>
                                  </p:childTnLst>
                                </p:cTn>
                              </p:par>
                              <p:par>
                                <p:cTn id="19" presetID="0" presetClass="path" presetSubtype="0" accel="50000" decel="50000" fill="hold" grpId="0" nodeType="withEffect">
                                  <p:stCondLst>
                                    <p:cond delay="0"/>
                                  </p:stCondLst>
                                  <p:childTnLst>
                                    <p:animMotion origin="layout" path="M 0 -0.37037 L 0 -3.7037E-7 " pathEditMode="fixed" ptsTypes="AA">
                                      <p:cBhvr>
                                        <p:cTn id="20" dur="250" spd="-100000" fill="hold"/>
                                        <p:tgtEl>
                                          <p:spTgt spid="25"/>
                                        </p:tgtEl>
                                        <p:attrNameLst>
                                          <p:attrName>ppt_x</p:attrName>
                                          <p:attrName>ppt_y</p:attrName>
                                        </p:attrNameLst>
                                      </p:cBhvr>
                                    </p:animMotion>
                                  </p:childTnLst>
                                </p:cTn>
                              </p:par>
                              <p:par>
                                <p:cTn id="21" presetID="0" presetClass="path" presetSubtype="0" accel="50000" decel="50000" fill="hold" grpId="0" nodeType="withEffect">
                                  <p:stCondLst>
                                    <p:cond delay="0"/>
                                  </p:stCondLst>
                                  <p:childTnLst>
                                    <p:animMotion origin="layout" path="M 0 -0.37037 L 0 -3.7037E-7 " pathEditMode="fixed" ptsTypes="AA">
                                      <p:cBhvr>
                                        <p:cTn id="22" dur="250" spd="-100000" fill="hold"/>
                                        <p:tgtEl>
                                          <p:spTgt spid="30"/>
                                        </p:tgtEl>
                                        <p:attrNameLst>
                                          <p:attrName>ppt_x</p:attrName>
                                          <p:attrName>ppt_y</p:attrName>
                                        </p:attrNameLst>
                                      </p:cBhvr>
                                    </p:animMotion>
                                  </p:childTnLst>
                                </p:cTn>
                              </p:par>
                              <p:par>
                                <p:cTn id="23" presetID="0" presetClass="path" presetSubtype="0" accel="50000" decel="50000" fill="hold" grpId="0" nodeType="withEffect">
                                  <p:stCondLst>
                                    <p:cond delay="0"/>
                                  </p:stCondLst>
                                  <p:childTnLst>
                                    <p:animMotion origin="layout" path="M 0 -0.37037 L 0 -3.7037E-7 " pathEditMode="fixed" ptsTypes="AA">
                                      <p:cBhvr>
                                        <p:cTn id="24" dur="250" spd="-100000" fill="hold"/>
                                        <p:tgtEl>
                                          <p:spTgt spid="31"/>
                                        </p:tgtEl>
                                        <p:attrNameLst>
                                          <p:attrName>ppt_x</p:attrName>
                                          <p:attrName>ppt_y</p:attrName>
                                        </p:attrNameLst>
                                      </p:cBhvr>
                                    </p:animMotion>
                                  </p:childTnLst>
                                </p:cTn>
                              </p:par>
                              <p:par>
                                <p:cTn id="25" presetID="0" presetClass="path" presetSubtype="0" accel="50000" decel="50000" fill="hold" grpId="0" nodeType="withEffect">
                                  <p:stCondLst>
                                    <p:cond delay="0"/>
                                  </p:stCondLst>
                                  <p:childTnLst>
                                    <p:animMotion origin="layout" path="M 0 -0.37037 L 0 -3.7037E-7 " pathEditMode="fixed" ptsTypes="AA">
                                      <p:cBhvr>
                                        <p:cTn id="26" dur="250" spd="-100000" fill="hold"/>
                                        <p:tgtEl>
                                          <p:spTgt spid="34"/>
                                        </p:tgtEl>
                                        <p:attrNameLst>
                                          <p:attrName>ppt_x</p:attrName>
                                          <p:attrName>ppt_y</p:attrName>
                                        </p:attrNameLst>
                                      </p:cBhvr>
                                    </p:animMotion>
                                  </p:childTnLst>
                                </p:cTn>
                              </p:par>
                              <p:par>
                                <p:cTn id="27" presetID="0" presetClass="path" presetSubtype="0" accel="50000" decel="50000" fill="hold" grpId="0" nodeType="withEffect">
                                  <p:stCondLst>
                                    <p:cond delay="0"/>
                                  </p:stCondLst>
                                  <p:childTnLst>
                                    <p:animMotion origin="layout" path="M 0 -0.37037 L 0 -3.7037E-7 " pathEditMode="fixed" ptsTypes="AA">
                                      <p:cBhvr>
                                        <p:cTn id="28" dur="250" spd="-100000" fill="hold"/>
                                        <p:tgtEl>
                                          <p:spTgt spid="35"/>
                                        </p:tgtEl>
                                        <p:attrNameLst>
                                          <p:attrName>ppt_x</p:attrName>
                                          <p:attrName>ppt_y</p:attrName>
                                        </p:attrNameLst>
                                      </p:cBhvr>
                                    </p:animMotion>
                                  </p:childTnLst>
                                </p:cTn>
                              </p:par>
                              <p:par>
                                <p:cTn id="29" presetID="0" presetClass="path" presetSubtype="0" accel="50000" decel="50000" fill="hold" nodeType="withEffect">
                                  <p:stCondLst>
                                    <p:cond delay="0"/>
                                  </p:stCondLst>
                                  <p:childTnLst>
                                    <p:animMotion origin="layout" path="M 0 -0.37037 L 0 -3.7037E-7 " pathEditMode="fixed" ptsTypes="AA">
                                      <p:cBhvr>
                                        <p:cTn id="30" dur="250" spd="-100000" fill="hold"/>
                                        <p:tgtEl>
                                          <p:spTgt spid="2"/>
                                        </p:tgtEl>
                                        <p:attrNameLst>
                                          <p:attrName>ppt_x</p:attrName>
                                          <p:attrName>ppt_y</p:attrName>
                                        </p:attrNameLst>
                                      </p:cBhvr>
                                    </p:animMotion>
                                  </p:childTnLst>
                                </p:cTn>
                              </p:par>
                              <p:par>
                                <p:cTn id="31" presetID="0" presetClass="path" presetSubtype="0" accel="50000" decel="50000" fill="hold" grpId="0" nodeType="withEffect">
                                  <p:stCondLst>
                                    <p:cond delay="0"/>
                                  </p:stCondLst>
                                  <p:childTnLst>
                                    <p:animMotion origin="layout" path="M 0 -0.37037 L 0 -3.7037E-7 " pathEditMode="fixed" ptsTypes="AA">
                                      <p:cBhvr>
                                        <p:cTn id="32" dur="250" spd="-100000" fill="hold"/>
                                        <p:tgtEl>
                                          <p:spTgt spid="38"/>
                                        </p:tgtEl>
                                        <p:attrNameLst>
                                          <p:attrName>ppt_x</p:attrName>
                                          <p:attrName>ppt_y</p:attrName>
                                        </p:attrNameLst>
                                      </p:cBhvr>
                                    </p:animMotion>
                                  </p:childTnLst>
                                </p:cTn>
                              </p:par>
                              <p:par>
                                <p:cTn id="33" presetID="0" presetClass="path" presetSubtype="0" accel="50000" decel="50000" fill="hold" grpId="0" nodeType="withEffect">
                                  <p:stCondLst>
                                    <p:cond delay="0"/>
                                  </p:stCondLst>
                                  <p:childTnLst>
                                    <p:animMotion origin="layout" path="M 0 -0.37037 L 0 -3.7037E-7 " pathEditMode="fixed" ptsTypes="AA">
                                      <p:cBhvr>
                                        <p:cTn id="34" dur="250" spd="-100000" fill="hold"/>
                                        <p:tgtEl>
                                          <p:spTgt spid="39"/>
                                        </p:tgtEl>
                                        <p:attrNameLst>
                                          <p:attrName>ppt_x</p:attrName>
                                          <p:attrName>ppt_y</p:attrName>
                                        </p:attrNameLst>
                                      </p:cBhvr>
                                    </p:animMotion>
                                  </p:childTnLst>
                                </p:cTn>
                              </p:par>
                              <p:par>
                                <p:cTn id="35" presetID="0" presetClass="path" presetSubtype="0" accel="50000" decel="50000" fill="hold" nodeType="withEffect">
                                  <p:stCondLst>
                                    <p:cond delay="0"/>
                                  </p:stCondLst>
                                  <p:childTnLst>
                                    <p:animMotion origin="layout" path="M 0 -0.37037 L 0 -3.7037E-7 " pathEditMode="fixed" ptsTypes="AA">
                                      <p:cBhvr>
                                        <p:cTn id="36" dur="250" spd="-100000" fill="hold"/>
                                        <p:tgtEl>
                                          <p:spTgt spid="42"/>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p:bldP spid="16" grpId="0" animBg="1"/>
      <p:bldP spid="17" grpId="0"/>
      <p:bldP spid="24" grpId="0" animBg="1"/>
      <p:bldP spid="25" grpId="0"/>
      <p:bldP spid="30" grpId="0" animBg="1"/>
      <p:bldP spid="31" grpId="0"/>
      <p:bldP spid="34" grpId="0" animBg="1"/>
      <p:bldP spid="35" grpId="0"/>
      <p:bldP spid="38" grpId="0" animBg="1"/>
      <p:bldP spid="39"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0" name="Google Shape;111;p24">
            <a:extLst>
              <a:ext uri="{FF2B5EF4-FFF2-40B4-BE49-F238E27FC236}">
                <a16:creationId xmlns:a16="http://schemas.microsoft.com/office/drawing/2014/main" id="{90BF659C-B358-5A4E-9383-4CC968271C0A}"/>
              </a:ext>
            </a:extLst>
          </p:cNvPr>
          <p:cNvSpPr/>
          <p:nvPr/>
        </p:nvSpPr>
        <p:spPr>
          <a:xfrm rot="10800000">
            <a:off x="0" y="1553687"/>
            <a:ext cx="9220200" cy="3594583"/>
          </a:xfrm>
          <a:prstGeom prst="rect">
            <a:avLst/>
          </a:prstGeom>
          <a:gradFill>
            <a:gsLst>
              <a:gs pos="0">
                <a:srgbClr val="021524"/>
              </a:gs>
              <a:gs pos="100000">
                <a:srgbClr val="010F1E">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2" name="Picture 1">
            <a:extLst>
              <a:ext uri="{FF2B5EF4-FFF2-40B4-BE49-F238E27FC236}">
                <a16:creationId xmlns:a16="http://schemas.microsoft.com/office/drawing/2014/main" id="{2F4BA2D0-5009-2944-8984-501212F37F11}"/>
              </a:ext>
            </a:extLst>
          </p:cNvPr>
          <p:cNvPicPr>
            <a:picLocks noChangeAspect="1"/>
          </p:cNvPicPr>
          <p:nvPr/>
        </p:nvPicPr>
        <p:blipFill>
          <a:blip r:embed="rId3"/>
          <a:stretch>
            <a:fillRect/>
          </a:stretch>
        </p:blipFill>
        <p:spPr>
          <a:xfrm>
            <a:off x="1292225" y="133350"/>
            <a:ext cx="6635750" cy="4874977"/>
          </a:xfrm>
          <a:prstGeom prst="rect">
            <a:avLst/>
          </a:prstGeom>
        </p:spPr>
      </p:pic>
    </p:spTree>
    <p:extLst>
      <p:ext uri="{BB962C8B-B14F-4D97-AF65-F5344CB8AC3E}">
        <p14:creationId xmlns:p14="http://schemas.microsoft.com/office/powerpoint/2010/main" val="237374457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0" name="Google Shape;111;p24">
            <a:extLst>
              <a:ext uri="{FF2B5EF4-FFF2-40B4-BE49-F238E27FC236}">
                <a16:creationId xmlns:a16="http://schemas.microsoft.com/office/drawing/2014/main" id="{90BF659C-B358-5A4E-9383-4CC968271C0A}"/>
              </a:ext>
            </a:extLst>
          </p:cNvPr>
          <p:cNvSpPr/>
          <p:nvPr/>
        </p:nvSpPr>
        <p:spPr>
          <a:xfrm rot="10800000">
            <a:off x="0" y="1553687"/>
            <a:ext cx="9220200" cy="3594583"/>
          </a:xfrm>
          <a:prstGeom prst="rect">
            <a:avLst/>
          </a:prstGeom>
          <a:gradFill>
            <a:gsLst>
              <a:gs pos="0">
                <a:srgbClr val="021524"/>
              </a:gs>
              <a:gs pos="100000">
                <a:srgbClr val="010F1E">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20" name="Picture 19">
            <a:extLst>
              <a:ext uri="{FF2B5EF4-FFF2-40B4-BE49-F238E27FC236}">
                <a16:creationId xmlns:a16="http://schemas.microsoft.com/office/drawing/2014/main" id="{CD663BA0-39C1-ED4A-8D37-EDC30C062D0E}"/>
              </a:ext>
            </a:extLst>
          </p:cNvPr>
          <p:cNvPicPr>
            <a:picLocks noChangeAspect="1"/>
          </p:cNvPicPr>
          <p:nvPr/>
        </p:nvPicPr>
        <p:blipFill>
          <a:blip r:embed="rId3"/>
          <a:stretch>
            <a:fillRect/>
          </a:stretch>
        </p:blipFill>
        <p:spPr>
          <a:xfrm>
            <a:off x="209980" y="198093"/>
            <a:ext cx="531285" cy="531285"/>
          </a:xfrm>
          <a:prstGeom prst="ellipse">
            <a:avLst/>
          </a:prstGeom>
          <a:ln>
            <a:solidFill>
              <a:srgbClr val="7030A0"/>
            </a:solidFill>
          </a:ln>
        </p:spPr>
      </p:pic>
      <p:pic>
        <p:nvPicPr>
          <p:cNvPr id="21" name="Picture 20">
            <a:extLst>
              <a:ext uri="{FF2B5EF4-FFF2-40B4-BE49-F238E27FC236}">
                <a16:creationId xmlns:a16="http://schemas.microsoft.com/office/drawing/2014/main" id="{8DECC5B4-9ED2-D541-8DDC-A956EB9A14F9}"/>
              </a:ext>
            </a:extLst>
          </p:cNvPr>
          <p:cNvPicPr>
            <a:picLocks noChangeAspect="1"/>
          </p:cNvPicPr>
          <p:nvPr/>
        </p:nvPicPr>
        <p:blipFill>
          <a:blip r:embed="rId4"/>
          <a:stretch>
            <a:fillRect/>
          </a:stretch>
        </p:blipFill>
        <p:spPr>
          <a:xfrm>
            <a:off x="1683748" y="2952750"/>
            <a:ext cx="6471557" cy="1985469"/>
          </a:xfrm>
          <a:prstGeom prst="roundRect">
            <a:avLst/>
          </a:prstGeom>
          <a:ln>
            <a:solidFill>
              <a:srgbClr val="C00000"/>
            </a:solidFill>
          </a:ln>
        </p:spPr>
      </p:pic>
      <p:pic>
        <p:nvPicPr>
          <p:cNvPr id="22" name="Picture 21">
            <a:extLst>
              <a:ext uri="{FF2B5EF4-FFF2-40B4-BE49-F238E27FC236}">
                <a16:creationId xmlns:a16="http://schemas.microsoft.com/office/drawing/2014/main" id="{90E4D3D6-EFA5-C040-8376-D5EE6ECAFDAD}"/>
              </a:ext>
            </a:extLst>
          </p:cNvPr>
          <p:cNvPicPr>
            <a:picLocks noChangeAspect="1"/>
          </p:cNvPicPr>
          <p:nvPr/>
        </p:nvPicPr>
        <p:blipFill>
          <a:blip r:embed="rId5"/>
          <a:stretch>
            <a:fillRect/>
          </a:stretch>
        </p:blipFill>
        <p:spPr>
          <a:xfrm>
            <a:off x="8410400" y="1686564"/>
            <a:ext cx="530352" cy="530352"/>
          </a:xfrm>
          <a:prstGeom prst="ellipse">
            <a:avLst/>
          </a:prstGeom>
          <a:ln>
            <a:solidFill>
              <a:srgbClr val="C00000"/>
            </a:solidFill>
          </a:ln>
        </p:spPr>
      </p:pic>
      <p:sp>
        <p:nvSpPr>
          <p:cNvPr id="27" name="Rounded Rectangle 26">
            <a:extLst>
              <a:ext uri="{FF2B5EF4-FFF2-40B4-BE49-F238E27FC236}">
                <a16:creationId xmlns:a16="http://schemas.microsoft.com/office/drawing/2014/main" id="{7335A616-FE5F-6A46-9189-6C041F018038}"/>
              </a:ext>
            </a:extLst>
          </p:cNvPr>
          <p:cNvSpPr/>
          <p:nvPr/>
        </p:nvSpPr>
        <p:spPr>
          <a:xfrm>
            <a:off x="955555" y="198093"/>
            <a:ext cx="5445245" cy="1189577"/>
          </a:xfrm>
          <a:prstGeom prst="roundRect">
            <a:avLst/>
          </a:prstGeom>
          <a:solidFill>
            <a:schemeClr val="tx1">
              <a:lumMod val="85000"/>
              <a:lumOff val="15000"/>
            </a:schemeClr>
          </a:solidFill>
          <a:ln w="63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Google Shape;140;p28">
            <a:extLst>
              <a:ext uri="{FF2B5EF4-FFF2-40B4-BE49-F238E27FC236}">
                <a16:creationId xmlns:a16="http://schemas.microsoft.com/office/drawing/2014/main" id="{F6608F0A-0E62-6A4A-80B6-2C4F779A35C4}"/>
              </a:ext>
            </a:extLst>
          </p:cNvPr>
          <p:cNvSpPr txBox="1">
            <a:spLocks/>
          </p:cNvSpPr>
          <p:nvPr/>
        </p:nvSpPr>
        <p:spPr>
          <a:xfrm>
            <a:off x="1080985" y="325564"/>
            <a:ext cx="5319815" cy="94157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000" dirty="0">
                <a:solidFill>
                  <a:schemeClr val="bg1"/>
                </a:solidFill>
                <a:latin typeface="Roboto Light"/>
                <a:ea typeface="Roboto Light"/>
                <a:cs typeface="Roboto Light"/>
                <a:sym typeface="Roboto Light"/>
              </a:rPr>
              <a:t>@jeremyjpj0916 I would give a + for such a PR on  the ACL plugin.</a:t>
            </a:r>
          </a:p>
        </p:txBody>
      </p:sp>
      <p:sp>
        <p:nvSpPr>
          <p:cNvPr id="43" name="Rounded Rectangle 42">
            <a:extLst>
              <a:ext uri="{FF2B5EF4-FFF2-40B4-BE49-F238E27FC236}">
                <a16:creationId xmlns:a16="http://schemas.microsoft.com/office/drawing/2014/main" id="{005D1778-8767-D84F-840D-73988333DD59}"/>
              </a:ext>
            </a:extLst>
          </p:cNvPr>
          <p:cNvSpPr/>
          <p:nvPr/>
        </p:nvSpPr>
        <p:spPr>
          <a:xfrm>
            <a:off x="2215562" y="1688109"/>
            <a:ext cx="5931314" cy="881865"/>
          </a:xfrm>
          <a:prstGeom prst="roundRect">
            <a:avLst/>
          </a:prstGeom>
          <a:solidFill>
            <a:schemeClr val="accent4">
              <a:lumMod val="50000"/>
            </a:schemeClr>
          </a:solid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Google Shape;140;p28">
            <a:extLst>
              <a:ext uri="{FF2B5EF4-FFF2-40B4-BE49-F238E27FC236}">
                <a16:creationId xmlns:a16="http://schemas.microsoft.com/office/drawing/2014/main" id="{CCD4BFAB-12C6-144A-BA45-43D5C86B5B86}"/>
              </a:ext>
            </a:extLst>
          </p:cNvPr>
          <p:cNvSpPr txBox="1">
            <a:spLocks/>
          </p:cNvSpPr>
          <p:nvPr/>
        </p:nvSpPr>
        <p:spPr>
          <a:xfrm>
            <a:off x="2308479" y="1745959"/>
            <a:ext cx="5745480" cy="76616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00" dirty="0">
                <a:solidFill>
                  <a:schemeClr val="bg1"/>
                </a:solidFill>
                <a:latin typeface="Roboto Light"/>
                <a:ea typeface="Roboto Light"/>
                <a:cs typeface="Roboto Light"/>
                <a:sym typeface="Roboto Light"/>
              </a:rPr>
              <a:t>I’ll try my hand at the code, thanks for the go ahead!</a:t>
            </a:r>
          </a:p>
        </p:txBody>
      </p:sp>
    </p:spTree>
    <p:extLst>
      <p:ext uri="{BB962C8B-B14F-4D97-AF65-F5344CB8AC3E}">
        <p14:creationId xmlns:p14="http://schemas.microsoft.com/office/powerpoint/2010/main" val="3895996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250"/>
                                        <p:tgtEl>
                                          <p:spTgt spid="2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250"/>
                                        <p:tgtEl>
                                          <p:spTgt spid="27"/>
                                        </p:tgtEl>
                                      </p:cBhvr>
                                    </p:animEffect>
                                  </p:childTnLst>
                                </p:cTn>
                              </p:par>
                              <p:par>
                                <p:cTn id="11" presetID="31" presetClass="entr" presetSubtype="0"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anim calcmode="lin" valueType="num">
                                      <p:cBhvr>
                                        <p:cTn id="13" dur="500" fill="hold"/>
                                        <p:tgtEl>
                                          <p:spTgt spid="20"/>
                                        </p:tgtEl>
                                        <p:attrNameLst>
                                          <p:attrName>ppt_w</p:attrName>
                                        </p:attrNameLst>
                                      </p:cBhvr>
                                      <p:tavLst>
                                        <p:tav tm="0">
                                          <p:val>
                                            <p:fltVal val="0"/>
                                          </p:val>
                                        </p:tav>
                                        <p:tav tm="100000">
                                          <p:val>
                                            <p:strVal val="#ppt_w"/>
                                          </p:val>
                                        </p:tav>
                                      </p:tavLst>
                                    </p:anim>
                                    <p:anim calcmode="lin" valueType="num">
                                      <p:cBhvr>
                                        <p:cTn id="14" dur="500" fill="hold"/>
                                        <p:tgtEl>
                                          <p:spTgt spid="20"/>
                                        </p:tgtEl>
                                        <p:attrNameLst>
                                          <p:attrName>ppt_h</p:attrName>
                                        </p:attrNameLst>
                                      </p:cBhvr>
                                      <p:tavLst>
                                        <p:tav tm="0">
                                          <p:val>
                                            <p:fltVal val="0"/>
                                          </p:val>
                                        </p:tav>
                                        <p:tav tm="100000">
                                          <p:val>
                                            <p:strVal val="#ppt_h"/>
                                          </p:val>
                                        </p:tav>
                                      </p:tavLst>
                                    </p:anim>
                                    <p:anim calcmode="lin" valueType="num">
                                      <p:cBhvr>
                                        <p:cTn id="15" dur="500" fill="hold"/>
                                        <p:tgtEl>
                                          <p:spTgt spid="20"/>
                                        </p:tgtEl>
                                        <p:attrNameLst>
                                          <p:attrName>style.rotation</p:attrName>
                                        </p:attrNameLst>
                                      </p:cBhvr>
                                      <p:tavLst>
                                        <p:tav tm="0">
                                          <p:val>
                                            <p:fltVal val="90"/>
                                          </p:val>
                                        </p:tav>
                                        <p:tav tm="100000">
                                          <p:val>
                                            <p:fltVal val="0"/>
                                          </p:val>
                                        </p:tav>
                                      </p:tavLst>
                                    </p:anim>
                                    <p:animEffect transition="in" filter="fade">
                                      <p:cBhvr>
                                        <p:cTn id="16" dur="500"/>
                                        <p:tgtEl>
                                          <p:spTgt spid="2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43"/>
                                        </p:tgtEl>
                                        <p:attrNameLst>
                                          <p:attrName>style.visibility</p:attrName>
                                        </p:attrNameLst>
                                      </p:cBhvr>
                                      <p:to>
                                        <p:strVal val="visible"/>
                                      </p:to>
                                    </p:set>
                                    <p:animEffect transition="in" filter="fade">
                                      <p:cBhvr>
                                        <p:cTn id="21" dur="250"/>
                                        <p:tgtEl>
                                          <p:spTgt spid="43"/>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44"/>
                                        </p:tgtEl>
                                        <p:attrNameLst>
                                          <p:attrName>style.visibility</p:attrName>
                                        </p:attrNameLst>
                                      </p:cBhvr>
                                      <p:to>
                                        <p:strVal val="visible"/>
                                      </p:to>
                                    </p:set>
                                    <p:animEffect transition="in" filter="fade">
                                      <p:cBhvr>
                                        <p:cTn id="24" dur="250"/>
                                        <p:tgtEl>
                                          <p:spTgt spid="44"/>
                                        </p:tgtEl>
                                      </p:cBhvr>
                                    </p:animEffect>
                                  </p:childTnLst>
                                </p:cTn>
                              </p:par>
                              <p:par>
                                <p:cTn id="25" presetID="31" presetClass="entr" presetSubtype="0" fill="hold" nodeType="withEffect">
                                  <p:stCondLst>
                                    <p:cond delay="0"/>
                                  </p:stCondLst>
                                  <p:childTnLst>
                                    <p:set>
                                      <p:cBhvr>
                                        <p:cTn id="26" dur="1" fill="hold">
                                          <p:stCondLst>
                                            <p:cond delay="0"/>
                                          </p:stCondLst>
                                        </p:cTn>
                                        <p:tgtEl>
                                          <p:spTgt spid="22"/>
                                        </p:tgtEl>
                                        <p:attrNameLst>
                                          <p:attrName>style.visibility</p:attrName>
                                        </p:attrNameLst>
                                      </p:cBhvr>
                                      <p:to>
                                        <p:strVal val="visible"/>
                                      </p:to>
                                    </p:set>
                                    <p:anim calcmode="lin" valueType="num">
                                      <p:cBhvr>
                                        <p:cTn id="27" dur="500" fill="hold"/>
                                        <p:tgtEl>
                                          <p:spTgt spid="22"/>
                                        </p:tgtEl>
                                        <p:attrNameLst>
                                          <p:attrName>ppt_w</p:attrName>
                                        </p:attrNameLst>
                                      </p:cBhvr>
                                      <p:tavLst>
                                        <p:tav tm="0">
                                          <p:val>
                                            <p:fltVal val="0"/>
                                          </p:val>
                                        </p:tav>
                                        <p:tav tm="100000">
                                          <p:val>
                                            <p:strVal val="#ppt_w"/>
                                          </p:val>
                                        </p:tav>
                                      </p:tavLst>
                                    </p:anim>
                                    <p:anim calcmode="lin" valueType="num">
                                      <p:cBhvr>
                                        <p:cTn id="28" dur="500" fill="hold"/>
                                        <p:tgtEl>
                                          <p:spTgt spid="22"/>
                                        </p:tgtEl>
                                        <p:attrNameLst>
                                          <p:attrName>ppt_h</p:attrName>
                                        </p:attrNameLst>
                                      </p:cBhvr>
                                      <p:tavLst>
                                        <p:tav tm="0">
                                          <p:val>
                                            <p:fltVal val="0"/>
                                          </p:val>
                                        </p:tav>
                                        <p:tav tm="100000">
                                          <p:val>
                                            <p:strVal val="#ppt_h"/>
                                          </p:val>
                                        </p:tav>
                                      </p:tavLst>
                                    </p:anim>
                                    <p:anim calcmode="lin" valueType="num">
                                      <p:cBhvr>
                                        <p:cTn id="29" dur="500" fill="hold"/>
                                        <p:tgtEl>
                                          <p:spTgt spid="22"/>
                                        </p:tgtEl>
                                        <p:attrNameLst>
                                          <p:attrName>style.rotation</p:attrName>
                                        </p:attrNameLst>
                                      </p:cBhvr>
                                      <p:tavLst>
                                        <p:tav tm="0">
                                          <p:val>
                                            <p:fltVal val="90"/>
                                          </p:val>
                                        </p:tav>
                                        <p:tav tm="100000">
                                          <p:val>
                                            <p:fltVal val="0"/>
                                          </p:val>
                                        </p:tav>
                                      </p:tavLst>
                                    </p:anim>
                                    <p:animEffect transition="in" filter="fade">
                                      <p:cBhvr>
                                        <p:cTn id="30" dur="500"/>
                                        <p:tgtEl>
                                          <p:spTgt spid="22"/>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21"/>
                                        </p:tgtEl>
                                        <p:attrNameLst>
                                          <p:attrName>style.visibility</p:attrName>
                                        </p:attrNameLst>
                                      </p:cBhvr>
                                      <p:to>
                                        <p:strVal val="visible"/>
                                      </p:to>
                                    </p:set>
                                    <p:animEffect transition="in" filter="fade">
                                      <p:cBhvr>
                                        <p:cTn id="35" dur="25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p:bldP spid="43" grpId="0" animBg="1"/>
      <p:bldP spid="44"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0" name="Google Shape;111;p24">
            <a:extLst>
              <a:ext uri="{FF2B5EF4-FFF2-40B4-BE49-F238E27FC236}">
                <a16:creationId xmlns:a16="http://schemas.microsoft.com/office/drawing/2014/main" id="{90BF659C-B358-5A4E-9383-4CC968271C0A}"/>
              </a:ext>
            </a:extLst>
          </p:cNvPr>
          <p:cNvSpPr/>
          <p:nvPr/>
        </p:nvSpPr>
        <p:spPr>
          <a:xfrm rot="10800000">
            <a:off x="0" y="1553687"/>
            <a:ext cx="9220200" cy="3594583"/>
          </a:xfrm>
          <a:prstGeom prst="rect">
            <a:avLst/>
          </a:prstGeom>
          <a:gradFill>
            <a:gsLst>
              <a:gs pos="0">
                <a:srgbClr val="021524"/>
              </a:gs>
              <a:gs pos="100000">
                <a:srgbClr val="010F1E">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20" name="Picture 19">
            <a:extLst>
              <a:ext uri="{FF2B5EF4-FFF2-40B4-BE49-F238E27FC236}">
                <a16:creationId xmlns:a16="http://schemas.microsoft.com/office/drawing/2014/main" id="{CD663BA0-39C1-ED4A-8D37-EDC30C062D0E}"/>
              </a:ext>
            </a:extLst>
          </p:cNvPr>
          <p:cNvPicPr>
            <a:picLocks noChangeAspect="1"/>
          </p:cNvPicPr>
          <p:nvPr/>
        </p:nvPicPr>
        <p:blipFill>
          <a:blip r:embed="rId3"/>
          <a:stretch>
            <a:fillRect/>
          </a:stretch>
        </p:blipFill>
        <p:spPr>
          <a:xfrm>
            <a:off x="209980" y="198093"/>
            <a:ext cx="531285" cy="531285"/>
          </a:xfrm>
          <a:prstGeom prst="ellipse">
            <a:avLst/>
          </a:prstGeom>
          <a:ln>
            <a:solidFill>
              <a:srgbClr val="7030A0"/>
            </a:solidFill>
          </a:ln>
        </p:spPr>
      </p:pic>
      <p:pic>
        <p:nvPicPr>
          <p:cNvPr id="21" name="Picture 20">
            <a:extLst>
              <a:ext uri="{FF2B5EF4-FFF2-40B4-BE49-F238E27FC236}">
                <a16:creationId xmlns:a16="http://schemas.microsoft.com/office/drawing/2014/main" id="{8DECC5B4-9ED2-D541-8DDC-A956EB9A14F9}"/>
              </a:ext>
            </a:extLst>
          </p:cNvPr>
          <p:cNvPicPr>
            <a:picLocks noChangeAspect="1"/>
          </p:cNvPicPr>
          <p:nvPr/>
        </p:nvPicPr>
        <p:blipFill>
          <a:blip r:embed="rId4"/>
          <a:stretch>
            <a:fillRect/>
          </a:stretch>
        </p:blipFill>
        <p:spPr>
          <a:xfrm>
            <a:off x="1683748" y="2952750"/>
            <a:ext cx="6471557" cy="1985469"/>
          </a:xfrm>
          <a:prstGeom prst="roundRect">
            <a:avLst/>
          </a:prstGeom>
          <a:ln>
            <a:solidFill>
              <a:srgbClr val="C00000"/>
            </a:solidFill>
          </a:ln>
        </p:spPr>
      </p:pic>
      <p:pic>
        <p:nvPicPr>
          <p:cNvPr id="22" name="Picture 21">
            <a:extLst>
              <a:ext uri="{FF2B5EF4-FFF2-40B4-BE49-F238E27FC236}">
                <a16:creationId xmlns:a16="http://schemas.microsoft.com/office/drawing/2014/main" id="{90E4D3D6-EFA5-C040-8376-D5EE6ECAFDAD}"/>
              </a:ext>
            </a:extLst>
          </p:cNvPr>
          <p:cNvPicPr>
            <a:picLocks noChangeAspect="1"/>
          </p:cNvPicPr>
          <p:nvPr/>
        </p:nvPicPr>
        <p:blipFill>
          <a:blip r:embed="rId5"/>
          <a:stretch>
            <a:fillRect/>
          </a:stretch>
        </p:blipFill>
        <p:spPr>
          <a:xfrm>
            <a:off x="8410400" y="1686564"/>
            <a:ext cx="530352" cy="530352"/>
          </a:xfrm>
          <a:prstGeom prst="ellipse">
            <a:avLst/>
          </a:prstGeom>
          <a:ln>
            <a:solidFill>
              <a:srgbClr val="C00000"/>
            </a:solidFill>
          </a:ln>
        </p:spPr>
      </p:pic>
      <p:sp>
        <p:nvSpPr>
          <p:cNvPr id="27" name="Rounded Rectangle 26">
            <a:extLst>
              <a:ext uri="{FF2B5EF4-FFF2-40B4-BE49-F238E27FC236}">
                <a16:creationId xmlns:a16="http://schemas.microsoft.com/office/drawing/2014/main" id="{7335A616-FE5F-6A46-9189-6C041F018038}"/>
              </a:ext>
            </a:extLst>
          </p:cNvPr>
          <p:cNvSpPr/>
          <p:nvPr/>
        </p:nvSpPr>
        <p:spPr>
          <a:xfrm>
            <a:off x="955555" y="198093"/>
            <a:ext cx="5445245" cy="1189577"/>
          </a:xfrm>
          <a:prstGeom prst="roundRect">
            <a:avLst/>
          </a:prstGeom>
          <a:solidFill>
            <a:schemeClr val="tx1">
              <a:lumMod val="85000"/>
              <a:lumOff val="15000"/>
            </a:schemeClr>
          </a:solidFill>
          <a:ln w="63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Google Shape;140;p28">
            <a:extLst>
              <a:ext uri="{FF2B5EF4-FFF2-40B4-BE49-F238E27FC236}">
                <a16:creationId xmlns:a16="http://schemas.microsoft.com/office/drawing/2014/main" id="{F6608F0A-0E62-6A4A-80B6-2C4F779A35C4}"/>
              </a:ext>
            </a:extLst>
          </p:cNvPr>
          <p:cNvSpPr txBox="1">
            <a:spLocks/>
          </p:cNvSpPr>
          <p:nvPr/>
        </p:nvSpPr>
        <p:spPr>
          <a:xfrm>
            <a:off x="1080985" y="325564"/>
            <a:ext cx="5319815" cy="94157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000" dirty="0">
                <a:solidFill>
                  <a:schemeClr val="bg1"/>
                </a:solidFill>
                <a:latin typeface="Roboto Light"/>
                <a:ea typeface="Roboto Light"/>
                <a:cs typeface="Roboto Light"/>
                <a:sym typeface="Roboto Light"/>
              </a:rPr>
              <a:t>@jeremyjpj0916 I would give a + for such a PR on  the ACL plugin.</a:t>
            </a:r>
          </a:p>
        </p:txBody>
      </p:sp>
      <p:pic>
        <p:nvPicPr>
          <p:cNvPr id="37" name="Picture 36">
            <a:extLst>
              <a:ext uri="{FF2B5EF4-FFF2-40B4-BE49-F238E27FC236}">
                <a16:creationId xmlns:a16="http://schemas.microsoft.com/office/drawing/2014/main" id="{36EB80BF-3678-444A-93B2-AEF88A3B92D6}"/>
              </a:ext>
            </a:extLst>
          </p:cNvPr>
          <p:cNvPicPr>
            <a:picLocks noChangeAspect="1"/>
          </p:cNvPicPr>
          <p:nvPr/>
        </p:nvPicPr>
        <p:blipFill>
          <a:blip r:embed="rId6"/>
          <a:stretch>
            <a:fillRect/>
          </a:stretch>
        </p:blipFill>
        <p:spPr>
          <a:xfrm>
            <a:off x="203144" y="5214090"/>
            <a:ext cx="525360" cy="525360"/>
          </a:xfrm>
          <a:prstGeom prst="ellipse">
            <a:avLst/>
          </a:prstGeom>
          <a:ln>
            <a:solidFill>
              <a:srgbClr val="00B0F0"/>
            </a:solidFill>
          </a:ln>
        </p:spPr>
      </p:pic>
      <p:sp>
        <p:nvSpPr>
          <p:cNvPr id="40" name="Rounded Rectangle 39">
            <a:extLst>
              <a:ext uri="{FF2B5EF4-FFF2-40B4-BE49-F238E27FC236}">
                <a16:creationId xmlns:a16="http://schemas.microsoft.com/office/drawing/2014/main" id="{E6C4E644-E89C-1E47-A224-35D5016DA583}"/>
              </a:ext>
            </a:extLst>
          </p:cNvPr>
          <p:cNvSpPr/>
          <p:nvPr/>
        </p:nvSpPr>
        <p:spPr>
          <a:xfrm>
            <a:off x="955555" y="5258125"/>
            <a:ext cx="1863845" cy="1040296"/>
          </a:xfrm>
          <a:prstGeom prst="roundRect">
            <a:avLst/>
          </a:prstGeom>
          <a:solidFill>
            <a:schemeClr val="tx1">
              <a:lumMod val="85000"/>
              <a:lumOff val="15000"/>
            </a:schemeClr>
          </a:solidFill>
          <a:ln w="63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Google Shape;140;p28">
            <a:extLst>
              <a:ext uri="{FF2B5EF4-FFF2-40B4-BE49-F238E27FC236}">
                <a16:creationId xmlns:a16="http://schemas.microsoft.com/office/drawing/2014/main" id="{891B5B2C-1AEE-7B4E-8A57-69AA65C6F877}"/>
              </a:ext>
            </a:extLst>
          </p:cNvPr>
          <p:cNvSpPr txBox="1">
            <a:spLocks/>
          </p:cNvSpPr>
          <p:nvPr/>
        </p:nvSpPr>
        <p:spPr>
          <a:xfrm>
            <a:off x="1085507" y="5357756"/>
            <a:ext cx="1581493" cy="84103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000" dirty="0">
                <a:solidFill>
                  <a:schemeClr val="bg1"/>
                </a:solidFill>
                <a:latin typeface="Roboto Light"/>
                <a:ea typeface="Roboto Light"/>
                <a:cs typeface="Roboto Light"/>
                <a:sym typeface="Roboto Light"/>
              </a:rPr>
              <a:t>Looks good!</a:t>
            </a:r>
          </a:p>
        </p:txBody>
      </p:sp>
      <p:sp>
        <p:nvSpPr>
          <p:cNvPr id="43" name="Rounded Rectangle 42">
            <a:extLst>
              <a:ext uri="{FF2B5EF4-FFF2-40B4-BE49-F238E27FC236}">
                <a16:creationId xmlns:a16="http://schemas.microsoft.com/office/drawing/2014/main" id="{005D1778-8767-D84F-840D-73988333DD59}"/>
              </a:ext>
            </a:extLst>
          </p:cNvPr>
          <p:cNvSpPr/>
          <p:nvPr/>
        </p:nvSpPr>
        <p:spPr>
          <a:xfrm>
            <a:off x="2215562" y="1688109"/>
            <a:ext cx="5931314" cy="881865"/>
          </a:xfrm>
          <a:prstGeom prst="roundRect">
            <a:avLst/>
          </a:prstGeom>
          <a:solidFill>
            <a:schemeClr val="accent4">
              <a:lumMod val="50000"/>
            </a:schemeClr>
          </a:solid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Google Shape;140;p28">
            <a:extLst>
              <a:ext uri="{FF2B5EF4-FFF2-40B4-BE49-F238E27FC236}">
                <a16:creationId xmlns:a16="http://schemas.microsoft.com/office/drawing/2014/main" id="{CCD4BFAB-12C6-144A-BA45-43D5C86B5B86}"/>
              </a:ext>
            </a:extLst>
          </p:cNvPr>
          <p:cNvSpPr txBox="1">
            <a:spLocks/>
          </p:cNvSpPr>
          <p:nvPr/>
        </p:nvSpPr>
        <p:spPr>
          <a:xfrm>
            <a:off x="2308479" y="1745959"/>
            <a:ext cx="5745480" cy="76616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00" dirty="0">
                <a:solidFill>
                  <a:schemeClr val="bg1"/>
                </a:solidFill>
                <a:latin typeface="Roboto Light"/>
                <a:ea typeface="Roboto Light"/>
                <a:cs typeface="Roboto Light"/>
                <a:sym typeface="Roboto Light"/>
              </a:rPr>
              <a:t>I’ll try my hand at the code, thanks for the go ahead!</a:t>
            </a:r>
          </a:p>
        </p:txBody>
      </p:sp>
    </p:spTree>
    <p:extLst>
      <p:ext uri="{BB962C8B-B14F-4D97-AF65-F5344CB8AC3E}">
        <p14:creationId xmlns:p14="http://schemas.microsoft.com/office/powerpoint/2010/main" val="2396291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withEffect">
                                  <p:stCondLst>
                                    <p:cond delay="0"/>
                                  </p:stCondLst>
                                  <p:childTnLst>
                                    <p:animMotion origin="layout" path="M 0 -0.26389 L 0 0.01759 " pathEditMode="fixed" ptsTypes="AA">
                                      <p:cBhvr>
                                        <p:cTn id="6" dur="250" spd="-100000" fill="hold"/>
                                        <p:tgtEl>
                                          <p:spTgt spid="20"/>
                                        </p:tgtEl>
                                        <p:attrNameLst>
                                          <p:attrName>ppt_x</p:attrName>
                                          <p:attrName>ppt_y</p:attrName>
                                        </p:attrNameLst>
                                      </p:cBhvr>
                                    </p:animMotion>
                                  </p:childTnLst>
                                </p:cTn>
                              </p:par>
                              <p:par>
                                <p:cTn id="7" presetID="0" presetClass="path" presetSubtype="0" accel="50000" decel="50000" fill="hold" nodeType="withEffect">
                                  <p:stCondLst>
                                    <p:cond delay="0"/>
                                  </p:stCondLst>
                                  <p:childTnLst>
                                    <p:animMotion origin="layout" path="M 0 -0.26389 L 0 0.01759 " pathEditMode="fixed" ptsTypes="AA">
                                      <p:cBhvr>
                                        <p:cTn id="8" dur="250" spd="-100000" fill="hold"/>
                                        <p:tgtEl>
                                          <p:spTgt spid="21"/>
                                        </p:tgtEl>
                                        <p:attrNameLst>
                                          <p:attrName>ppt_x</p:attrName>
                                          <p:attrName>ppt_y</p:attrName>
                                        </p:attrNameLst>
                                      </p:cBhvr>
                                    </p:animMotion>
                                  </p:childTnLst>
                                </p:cTn>
                              </p:par>
                              <p:par>
                                <p:cTn id="9" presetID="0" presetClass="path" presetSubtype="0" accel="50000" decel="50000" fill="hold" nodeType="withEffect">
                                  <p:stCondLst>
                                    <p:cond delay="0"/>
                                  </p:stCondLst>
                                  <p:childTnLst>
                                    <p:animMotion origin="layout" path="M 0 -0.26389 L 0 0.01759 " pathEditMode="fixed" ptsTypes="AA">
                                      <p:cBhvr>
                                        <p:cTn id="10" dur="250" spd="-100000" fill="hold"/>
                                        <p:tgtEl>
                                          <p:spTgt spid="22"/>
                                        </p:tgtEl>
                                        <p:attrNameLst>
                                          <p:attrName>ppt_x</p:attrName>
                                          <p:attrName>ppt_y</p:attrName>
                                        </p:attrNameLst>
                                      </p:cBhvr>
                                    </p:animMotion>
                                  </p:childTnLst>
                                </p:cTn>
                              </p:par>
                              <p:par>
                                <p:cTn id="11" presetID="0" presetClass="path" presetSubtype="0" accel="50000" decel="50000" fill="hold" grpId="0" nodeType="withEffect">
                                  <p:stCondLst>
                                    <p:cond delay="0"/>
                                  </p:stCondLst>
                                  <p:childTnLst>
                                    <p:animMotion origin="layout" path="M 0 -0.26389 L 0 0.01759 " pathEditMode="fixed" ptsTypes="AA">
                                      <p:cBhvr>
                                        <p:cTn id="12" dur="250" spd="-100000" fill="hold"/>
                                        <p:tgtEl>
                                          <p:spTgt spid="27"/>
                                        </p:tgtEl>
                                        <p:attrNameLst>
                                          <p:attrName>ppt_x</p:attrName>
                                          <p:attrName>ppt_y</p:attrName>
                                        </p:attrNameLst>
                                      </p:cBhvr>
                                    </p:animMotion>
                                  </p:childTnLst>
                                </p:cTn>
                              </p:par>
                              <p:par>
                                <p:cTn id="13" presetID="0" presetClass="path" presetSubtype="0" accel="50000" decel="50000" fill="hold" grpId="0" nodeType="withEffect">
                                  <p:stCondLst>
                                    <p:cond delay="0"/>
                                  </p:stCondLst>
                                  <p:childTnLst>
                                    <p:animMotion origin="layout" path="M 0 -0.26359 L 0 0.0179 " pathEditMode="fixed" ptsTypes="AA">
                                      <p:cBhvr>
                                        <p:cTn id="14" dur="250" spd="-100000" fill="hold"/>
                                        <p:tgtEl>
                                          <p:spTgt spid="28"/>
                                        </p:tgtEl>
                                        <p:attrNameLst>
                                          <p:attrName>ppt_x</p:attrName>
                                          <p:attrName>ppt_y</p:attrName>
                                        </p:attrNameLst>
                                      </p:cBhvr>
                                    </p:animMotion>
                                  </p:childTnLst>
                                </p:cTn>
                              </p:par>
                              <p:par>
                                <p:cTn id="15" presetID="0" presetClass="path" presetSubtype="0" accel="50000" decel="50000" fill="hold" nodeType="withEffect">
                                  <p:stCondLst>
                                    <p:cond delay="0"/>
                                  </p:stCondLst>
                                  <p:childTnLst>
                                    <p:animMotion origin="layout" path="M 0 -0.26389 L 0 0.01759 " pathEditMode="fixed" ptsTypes="AA">
                                      <p:cBhvr>
                                        <p:cTn id="16" dur="250" spd="-100000" fill="hold"/>
                                        <p:tgtEl>
                                          <p:spTgt spid="37"/>
                                        </p:tgtEl>
                                        <p:attrNameLst>
                                          <p:attrName>ppt_x</p:attrName>
                                          <p:attrName>ppt_y</p:attrName>
                                        </p:attrNameLst>
                                      </p:cBhvr>
                                    </p:animMotion>
                                  </p:childTnLst>
                                </p:cTn>
                              </p:par>
                              <p:par>
                                <p:cTn id="17" presetID="0" presetClass="path" presetSubtype="0" accel="50000" decel="50000" fill="hold" grpId="0" nodeType="withEffect">
                                  <p:stCondLst>
                                    <p:cond delay="0"/>
                                  </p:stCondLst>
                                  <p:childTnLst>
                                    <p:animMotion origin="layout" path="M 0 -0.2642 L 0 0.01728 " pathEditMode="fixed" ptsTypes="AA">
                                      <p:cBhvr>
                                        <p:cTn id="18" dur="250" spd="-100000" fill="hold"/>
                                        <p:tgtEl>
                                          <p:spTgt spid="40"/>
                                        </p:tgtEl>
                                        <p:attrNameLst>
                                          <p:attrName>ppt_x</p:attrName>
                                          <p:attrName>ppt_y</p:attrName>
                                        </p:attrNameLst>
                                      </p:cBhvr>
                                    </p:animMotion>
                                  </p:childTnLst>
                                </p:cTn>
                              </p:par>
                              <p:par>
                                <p:cTn id="19" presetID="0" presetClass="path" presetSubtype="0" accel="50000" decel="50000" fill="hold" grpId="0" nodeType="withEffect">
                                  <p:stCondLst>
                                    <p:cond delay="0"/>
                                  </p:stCondLst>
                                  <p:childTnLst>
                                    <p:animMotion origin="layout" path="M 0 -0.2642 L 0 0.01728 " pathEditMode="fixed" ptsTypes="AA">
                                      <p:cBhvr>
                                        <p:cTn id="20" dur="250" spd="-100000" fill="hold"/>
                                        <p:tgtEl>
                                          <p:spTgt spid="41"/>
                                        </p:tgtEl>
                                        <p:attrNameLst>
                                          <p:attrName>ppt_x</p:attrName>
                                          <p:attrName>ppt_y</p:attrName>
                                        </p:attrNameLst>
                                      </p:cBhvr>
                                    </p:animMotion>
                                  </p:childTnLst>
                                </p:cTn>
                              </p:par>
                              <p:par>
                                <p:cTn id="21" presetID="0" presetClass="path" presetSubtype="0" accel="50000" decel="50000" fill="hold" grpId="0" nodeType="withEffect">
                                  <p:stCondLst>
                                    <p:cond delay="0"/>
                                  </p:stCondLst>
                                  <p:childTnLst>
                                    <p:animMotion origin="layout" path="M 0 -0.2642 L 0 0.01728 " pathEditMode="fixed" ptsTypes="AA">
                                      <p:cBhvr>
                                        <p:cTn id="22" dur="250" spd="-100000" fill="hold"/>
                                        <p:tgtEl>
                                          <p:spTgt spid="43"/>
                                        </p:tgtEl>
                                        <p:attrNameLst>
                                          <p:attrName>ppt_x</p:attrName>
                                          <p:attrName>ppt_y</p:attrName>
                                        </p:attrNameLst>
                                      </p:cBhvr>
                                    </p:animMotion>
                                  </p:childTnLst>
                                </p:cTn>
                              </p:par>
                              <p:par>
                                <p:cTn id="23" presetID="0" presetClass="path" presetSubtype="0" accel="50000" decel="50000" fill="hold" grpId="0" nodeType="withEffect">
                                  <p:stCondLst>
                                    <p:cond delay="0"/>
                                  </p:stCondLst>
                                  <p:childTnLst>
                                    <p:animMotion origin="layout" path="M 0 -0.2642 L 0 0.01728 " pathEditMode="fixed" ptsTypes="AA">
                                      <p:cBhvr>
                                        <p:cTn id="24" dur="250" spd="-100000" fill="hold"/>
                                        <p:tgtEl>
                                          <p:spTgt spid="44"/>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p:bldP spid="40" grpId="0" animBg="1"/>
      <p:bldP spid="41" grpId="0"/>
      <p:bldP spid="43" grpId="0" animBg="1"/>
      <p:bldP spid="4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8" name="Google Shape;140;p28">
            <a:extLst>
              <a:ext uri="{FF2B5EF4-FFF2-40B4-BE49-F238E27FC236}">
                <a16:creationId xmlns:a16="http://schemas.microsoft.com/office/drawing/2014/main" id="{1FD84FF0-153B-5940-BE96-EACAAB7971FF}"/>
              </a:ext>
            </a:extLst>
          </p:cNvPr>
          <p:cNvSpPr txBox="1">
            <a:spLocks/>
          </p:cNvSpPr>
          <p:nvPr/>
        </p:nvSpPr>
        <p:spPr>
          <a:xfrm>
            <a:off x="839207" y="548525"/>
            <a:ext cx="6735744" cy="94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000" dirty="0">
                <a:solidFill>
                  <a:srgbClr val="FFFFFF"/>
                </a:solidFill>
                <a:latin typeface="Roboto Light"/>
                <a:ea typeface="Roboto Light"/>
                <a:cs typeface="Roboto Light"/>
                <a:sym typeface="Roboto Light"/>
              </a:rPr>
              <a:t>Optum’s Modernization Movement</a:t>
            </a:r>
          </a:p>
        </p:txBody>
      </p:sp>
      <p:sp>
        <p:nvSpPr>
          <p:cNvPr id="19" name="Google Shape;143;p28">
            <a:extLst>
              <a:ext uri="{FF2B5EF4-FFF2-40B4-BE49-F238E27FC236}">
                <a16:creationId xmlns:a16="http://schemas.microsoft.com/office/drawing/2014/main" id="{634E86CE-0ED7-4447-B474-6D7D1A078AAC}"/>
              </a:ext>
            </a:extLst>
          </p:cNvPr>
          <p:cNvSpPr txBox="1">
            <a:spLocks/>
          </p:cNvSpPr>
          <p:nvPr/>
        </p:nvSpPr>
        <p:spPr>
          <a:xfrm>
            <a:off x="840216" y="1485036"/>
            <a:ext cx="3733800" cy="914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lvl="1"/>
            <a:r>
              <a:rPr lang="en-US" sz="1600" b="1" dirty="0">
                <a:solidFill>
                  <a:srgbClr val="4A86E8">
                    <a:alpha val="99000"/>
                  </a:srgbClr>
                </a:solidFill>
                <a:latin typeface="Roboto"/>
                <a:ea typeface="Roboto"/>
              </a:rPr>
              <a:t>Invest in Open Source!</a:t>
            </a:r>
          </a:p>
          <a:p>
            <a:pPr>
              <a:spcBef>
                <a:spcPts val="1000"/>
              </a:spcBef>
              <a:spcAft>
                <a:spcPts val="1000"/>
              </a:spcAft>
            </a:pPr>
            <a:r>
              <a:rPr lang="en-US" dirty="0">
                <a:solidFill>
                  <a:srgbClr val="FFFFFF"/>
                </a:solidFill>
                <a:latin typeface="Roboto"/>
                <a:ea typeface="Roboto"/>
                <a:cs typeface="Roboto"/>
                <a:sym typeface="Roboto"/>
              </a:rPr>
              <a:t>An organizational change in mindset, as both a top-down and bottom-up initiative.</a:t>
            </a:r>
          </a:p>
        </p:txBody>
      </p:sp>
      <p:cxnSp>
        <p:nvCxnSpPr>
          <p:cNvPr id="20" name="Google Shape;78;p20">
            <a:extLst>
              <a:ext uri="{FF2B5EF4-FFF2-40B4-BE49-F238E27FC236}">
                <a16:creationId xmlns:a16="http://schemas.microsoft.com/office/drawing/2014/main" id="{1D096397-B56E-9249-8D30-29617574F115}"/>
              </a:ext>
            </a:extLst>
          </p:cNvPr>
          <p:cNvCxnSpPr>
            <a:cxnSpLocks/>
          </p:cNvCxnSpPr>
          <p:nvPr/>
        </p:nvCxnSpPr>
        <p:spPr>
          <a:xfrm>
            <a:off x="990600" y="2951409"/>
            <a:ext cx="0" cy="1449141"/>
          </a:xfrm>
          <a:prstGeom prst="straightConnector1">
            <a:avLst/>
          </a:prstGeom>
          <a:noFill/>
          <a:ln w="19050" cap="flat" cmpd="sng">
            <a:solidFill>
              <a:srgbClr val="3C78D8"/>
            </a:solidFill>
            <a:prstDash val="solid"/>
            <a:round/>
            <a:headEnd type="none" w="med" len="med"/>
            <a:tailEnd type="none" w="med" len="med"/>
          </a:ln>
        </p:spPr>
      </p:cxnSp>
      <p:sp>
        <p:nvSpPr>
          <p:cNvPr id="21" name="Google Shape;93;p22">
            <a:extLst>
              <a:ext uri="{FF2B5EF4-FFF2-40B4-BE49-F238E27FC236}">
                <a16:creationId xmlns:a16="http://schemas.microsoft.com/office/drawing/2014/main" id="{8737ABDA-77A3-294B-B093-CDB3094A0BF4}"/>
              </a:ext>
            </a:extLst>
          </p:cNvPr>
          <p:cNvSpPr txBox="1">
            <a:spLocks/>
          </p:cNvSpPr>
          <p:nvPr/>
        </p:nvSpPr>
        <p:spPr>
          <a:xfrm>
            <a:off x="1295400" y="2752484"/>
            <a:ext cx="3390898" cy="169593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150000"/>
              </a:lnSpc>
            </a:pPr>
            <a:r>
              <a:rPr lang="en-US" dirty="0">
                <a:solidFill>
                  <a:schemeClr val="bg1"/>
                </a:solidFill>
                <a:latin typeface="Roboto Light"/>
                <a:ea typeface="Roboto Light"/>
                <a:sym typeface="Roboto Light"/>
              </a:rPr>
              <a:t>Engineers</a:t>
            </a:r>
          </a:p>
          <a:p>
            <a:pPr>
              <a:lnSpc>
                <a:spcPct val="150000"/>
              </a:lnSpc>
            </a:pPr>
            <a:r>
              <a:rPr lang="en-US" dirty="0">
                <a:solidFill>
                  <a:schemeClr val="bg1"/>
                </a:solidFill>
                <a:latin typeface="Roboto Light"/>
                <a:ea typeface="Roboto Light"/>
                <a:sym typeface="Roboto Light"/>
              </a:rPr>
              <a:t>Architects</a:t>
            </a:r>
          </a:p>
          <a:p>
            <a:pPr>
              <a:lnSpc>
                <a:spcPct val="150000"/>
              </a:lnSpc>
            </a:pPr>
            <a:r>
              <a:rPr lang="en-US" dirty="0">
                <a:solidFill>
                  <a:schemeClr val="bg1"/>
                </a:solidFill>
                <a:latin typeface="Roboto Light"/>
                <a:ea typeface="Roboto Light"/>
                <a:sym typeface="Roboto Light"/>
              </a:rPr>
              <a:t>Legal</a:t>
            </a:r>
          </a:p>
          <a:p>
            <a:pPr>
              <a:lnSpc>
                <a:spcPct val="150000"/>
              </a:lnSpc>
            </a:pPr>
            <a:r>
              <a:rPr lang="en-US" dirty="0">
                <a:solidFill>
                  <a:schemeClr val="bg1"/>
                </a:solidFill>
                <a:latin typeface="Roboto Light"/>
                <a:ea typeface="Roboto Light"/>
                <a:sym typeface="Roboto Light"/>
              </a:rPr>
              <a:t>Security</a:t>
            </a:r>
          </a:p>
          <a:p>
            <a:pPr>
              <a:lnSpc>
                <a:spcPct val="150000"/>
              </a:lnSpc>
            </a:pPr>
            <a:r>
              <a:rPr lang="en-US" dirty="0">
                <a:solidFill>
                  <a:schemeClr val="bg1"/>
                </a:solidFill>
                <a:latin typeface="Roboto Light"/>
                <a:ea typeface="Roboto Light"/>
                <a:sym typeface="Roboto Light"/>
              </a:rPr>
              <a:t>Sr. Executives</a:t>
            </a:r>
          </a:p>
        </p:txBody>
      </p:sp>
      <p:sp>
        <p:nvSpPr>
          <p:cNvPr id="22" name="Google Shape;143;p28">
            <a:extLst>
              <a:ext uri="{FF2B5EF4-FFF2-40B4-BE49-F238E27FC236}">
                <a16:creationId xmlns:a16="http://schemas.microsoft.com/office/drawing/2014/main" id="{A5DA9138-CFE7-0948-AC1C-3E97702AAEFC}"/>
              </a:ext>
            </a:extLst>
          </p:cNvPr>
          <p:cNvSpPr txBox="1">
            <a:spLocks/>
          </p:cNvSpPr>
          <p:nvPr/>
        </p:nvSpPr>
        <p:spPr>
          <a:xfrm>
            <a:off x="839207" y="2473868"/>
            <a:ext cx="3733800" cy="914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lvl="1"/>
            <a:r>
              <a:rPr lang="en-US" sz="1600" b="1" dirty="0">
                <a:solidFill>
                  <a:srgbClr val="4A86E8">
                    <a:alpha val="99000"/>
                  </a:srgbClr>
                </a:solidFill>
                <a:latin typeface="Roboto"/>
                <a:ea typeface="Roboto"/>
              </a:rPr>
              <a:t>Supported By</a:t>
            </a:r>
          </a:p>
          <a:p>
            <a:pPr>
              <a:spcBef>
                <a:spcPts val="1000"/>
              </a:spcBef>
              <a:spcAft>
                <a:spcPts val="1000"/>
              </a:spcAft>
            </a:pPr>
            <a:endParaRPr lang="en-US" dirty="0">
              <a:solidFill>
                <a:srgbClr val="FFFFFF"/>
              </a:solidFill>
              <a:latin typeface="Roboto"/>
              <a:ea typeface="Roboto"/>
              <a:cs typeface="Roboto"/>
              <a:sym typeface="Roboto"/>
            </a:endParaRPr>
          </a:p>
        </p:txBody>
      </p:sp>
      <p:pic>
        <p:nvPicPr>
          <p:cNvPr id="23" name="Picture 22">
            <a:extLst>
              <a:ext uri="{FF2B5EF4-FFF2-40B4-BE49-F238E27FC236}">
                <a16:creationId xmlns:a16="http://schemas.microsoft.com/office/drawing/2014/main" id="{7757C484-AEBF-DA46-B9C0-C2D46E790781}"/>
              </a:ext>
            </a:extLst>
          </p:cNvPr>
          <p:cNvPicPr>
            <a:picLocks noChangeAspect="1"/>
          </p:cNvPicPr>
          <p:nvPr/>
        </p:nvPicPr>
        <p:blipFill>
          <a:blip r:embed="rId3"/>
          <a:stretch>
            <a:fillRect/>
          </a:stretch>
        </p:blipFill>
        <p:spPr>
          <a:xfrm>
            <a:off x="4467979" y="1842973"/>
            <a:ext cx="3454400" cy="2311217"/>
          </a:xfrm>
          <a:prstGeom prst="rect">
            <a:avLst/>
          </a:prstGeom>
          <a:ln>
            <a:solidFill>
              <a:srgbClr val="4A86E8"/>
            </a:solidFill>
          </a:ln>
        </p:spPr>
      </p:pic>
    </p:spTree>
    <p:extLst>
      <p:ext uri="{BB962C8B-B14F-4D97-AF65-F5344CB8AC3E}">
        <p14:creationId xmlns:p14="http://schemas.microsoft.com/office/powerpoint/2010/main" val="38725427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0" name="Google Shape;111;p24">
            <a:extLst>
              <a:ext uri="{FF2B5EF4-FFF2-40B4-BE49-F238E27FC236}">
                <a16:creationId xmlns:a16="http://schemas.microsoft.com/office/drawing/2014/main" id="{90BF659C-B358-5A4E-9383-4CC968271C0A}"/>
              </a:ext>
            </a:extLst>
          </p:cNvPr>
          <p:cNvSpPr/>
          <p:nvPr/>
        </p:nvSpPr>
        <p:spPr>
          <a:xfrm rot="10800000">
            <a:off x="0" y="1553687"/>
            <a:ext cx="9220200" cy="3594583"/>
          </a:xfrm>
          <a:prstGeom prst="rect">
            <a:avLst/>
          </a:prstGeom>
          <a:gradFill>
            <a:gsLst>
              <a:gs pos="0">
                <a:srgbClr val="021524"/>
              </a:gs>
              <a:gs pos="100000">
                <a:srgbClr val="010F1E">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20" name="Picture 19">
            <a:extLst>
              <a:ext uri="{FF2B5EF4-FFF2-40B4-BE49-F238E27FC236}">
                <a16:creationId xmlns:a16="http://schemas.microsoft.com/office/drawing/2014/main" id="{CD663BA0-39C1-ED4A-8D37-EDC30C062D0E}"/>
              </a:ext>
            </a:extLst>
          </p:cNvPr>
          <p:cNvPicPr>
            <a:picLocks noChangeAspect="1"/>
          </p:cNvPicPr>
          <p:nvPr/>
        </p:nvPicPr>
        <p:blipFill>
          <a:blip r:embed="rId3"/>
          <a:stretch>
            <a:fillRect/>
          </a:stretch>
        </p:blipFill>
        <p:spPr>
          <a:xfrm>
            <a:off x="209980" y="-1159890"/>
            <a:ext cx="531285" cy="531285"/>
          </a:xfrm>
          <a:prstGeom prst="ellipse">
            <a:avLst/>
          </a:prstGeom>
          <a:ln>
            <a:solidFill>
              <a:srgbClr val="7030A0"/>
            </a:solidFill>
          </a:ln>
        </p:spPr>
      </p:pic>
      <p:pic>
        <p:nvPicPr>
          <p:cNvPr id="21" name="Picture 20">
            <a:extLst>
              <a:ext uri="{FF2B5EF4-FFF2-40B4-BE49-F238E27FC236}">
                <a16:creationId xmlns:a16="http://schemas.microsoft.com/office/drawing/2014/main" id="{8DECC5B4-9ED2-D541-8DDC-A956EB9A14F9}"/>
              </a:ext>
            </a:extLst>
          </p:cNvPr>
          <p:cNvPicPr>
            <a:picLocks noChangeAspect="1"/>
          </p:cNvPicPr>
          <p:nvPr/>
        </p:nvPicPr>
        <p:blipFill>
          <a:blip r:embed="rId4"/>
          <a:stretch>
            <a:fillRect/>
          </a:stretch>
        </p:blipFill>
        <p:spPr>
          <a:xfrm>
            <a:off x="1683748" y="1594767"/>
            <a:ext cx="6471557" cy="1985469"/>
          </a:xfrm>
          <a:prstGeom prst="roundRect">
            <a:avLst/>
          </a:prstGeom>
          <a:ln>
            <a:solidFill>
              <a:srgbClr val="C00000"/>
            </a:solidFill>
          </a:ln>
        </p:spPr>
      </p:pic>
      <p:pic>
        <p:nvPicPr>
          <p:cNvPr id="22" name="Picture 21">
            <a:extLst>
              <a:ext uri="{FF2B5EF4-FFF2-40B4-BE49-F238E27FC236}">
                <a16:creationId xmlns:a16="http://schemas.microsoft.com/office/drawing/2014/main" id="{90E4D3D6-EFA5-C040-8376-D5EE6ECAFDAD}"/>
              </a:ext>
            </a:extLst>
          </p:cNvPr>
          <p:cNvPicPr>
            <a:picLocks noChangeAspect="1"/>
          </p:cNvPicPr>
          <p:nvPr/>
        </p:nvPicPr>
        <p:blipFill>
          <a:blip r:embed="rId5"/>
          <a:stretch>
            <a:fillRect/>
          </a:stretch>
        </p:blipFill>
        <p:spPr>
          <a:xfrm>
            <a:off x="8410400" y="328581"/>
            <a:ext cx="530352" cy="530352"/>
          </a:xfrm>
          <a:prstGeom prst="ellipse">
            <a:avLst/>
          </a:prstGeom>
          <a:ln>
            <a:solidFill>
              <a:srgbClr val="C00000"/>
            </a:solidFill>
          </a:ln>
        </p:spPr>
      </p:pic>
      <p:sp>
        <p:nvSpPr>
          <p:cNvPr id="27" name="Rounded Rectangle 26">
            <a:extLst>
              <a:ext uri="{FF2B5EF4-FFF2-40B4-BE49-F238E27FC236}">
                <a16:creationId xmlns:a16="http://schemas.microsoft.com/office/drawing/2014/main" id="{7335A616-FE5F-6A46-9189-6C041F018038}"/>
              </a:ext>
            </a:extLst>
          </p:cNvPr>
          <p:cNvSpPr/>
          <p:nvPr/>
        </p:nvSpPr>
        <p:spPr>
          <a:xfrm>
            <a:off x="955555" y="-1159890"/>
            <a:ext cx="5445245" cy="1189577"/>
          </a:xfrm>
          <a:prstGeom prst="roundRect">
            <a:avLst/>
          </a:prstGeom>
          <a:solidFill>
            <a:schemeClr val="tx1">
              <a:lumMod val="85000"/>
              <a:lumOff val="15000"/>
            </a:schemeClr>
          </a:solidFill>
          <a:ln w="63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Google Shape;140;p28">
            <a:extLst>
              <a:ext uri="{FF2B5EF4-FFF2-40B4-BE49-F238E27FC236}">
                <a16:creationId xmlns:a16="http://schemas.microsoft.com/office/drawing/2014/main" id="{F6608F0A-0E62-6A4A-80B6-2C4F779A35C4}"/>
              </a:ext>
            </a:extLst>
          </p:cNvPr>
          <p:cNvSpPr txBox="1">
            <a:spLocks/>
          </p:cNvSpPr>
          <p:nvPr/>
        </p:nvSpPr>
        <p:spPr>
          <a:xfrm>
            <a:off x="1080985" y="-1032419"/>
            <a:ext cx="5319815" cy="94157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000" dirty="0">
                <a:solidFill>
                  <a:schemeClr val="bg1"/>
                </a:solidFill>
                <a:latin typeface="Roboto Light"/>
                <a:ea typeface="Roboto Light"/>
                <a:cs typeface="Roboto Light"/>
                <a:sym typeface="Roboto Light"/>
              </a:rPr>
              <a:t>@jeremyjpj0916 I would give a + for such a PR on  the ACL plugin.</a:t>
            </a:r>
          </a:p>
        </p:txBody>
      </p:sp>
      <p:pic>
        <p:nvPicPr>
          <p:cNvPr id="36" name="Picture 35">
            <a:extLst>
              <a:ext uri="{FF2B5EF4-FFF2-40B4-BE49-F238E27FC236}">
                <a16:creationId xmlns:a16="http://schemas.microsoft.com/office/drawing/2014/main" id="{F50E4938-48C3-BD4A-B646-DEA706CFCA65}"/>
              </a:ext>
            </a:extLst>
          </p:cNvPr>
          <p:cNvPicPr>
            <a:picLocks noChangeAspect="1"/>
          </p:cNvPicPr>
          <p:nvPr/>
        </p:nvPicPr>
        <p:blipFill>
          <a:blip r:embed="rId6"/>
          <a:stretch>
            <a:fillRect/>
          </a:stretch>
        </p:blipFill>
        <p:spPr>
          <a:xfrm>
            <a:off x="962625" y="5314950"/>
            <a:ext cx="5016500" cy="3086100"/>
          </a:xfrm>
          <a:prstGeom prst="roundRect">
            <a:avLst/>
          </a:prstGeom>
          <a:ln>
            <a:solidFill>
              <a:srgbClr val="00B0F0"/>
            </a:solidFill>
          </a:ln>
        </p:spPr>
      </p:pic>
      <p:pic>
        <p:nvPicPr>
          <p:cNvPr id="37" name="Picture 36">
            <a:extLst>
              <a:ext uri="{FF2B5EF4-FFF2-40B4-BE49-F238E27FC236}">
                <a16:creationId xmlns:a16="http://schemas.microsoft.com/office/drawing/2014/main" id="{36EB80BF-3678-444A-93B2-AEF88A3B92D6}"/>
              </a:ext>
            </a:extLst>
          </p:cNvPr>
          <p:cNvPicPr>
            <a:picLocks noChangeAspect="1"/>
          </p:cNvPicPr>
          <p:nvPr/>
        </p:nvPicPr>
        <p:blipFill>
          <a:blip r:embed="rId7"/>
          <a:stretch>
            <a:fillRect/>
          </a:stretch>
        </p:blipFill>
        <p:spPr>
          <a:xfrm>
            <a:off x="203144" y="3856107"/>
            <a:ext cx="525360" cy="525360"/>
          </a:xfrm>
          <a:prstGeom prst="ellipse">
            <a:avLst/>
          </a:prstGeom>
          <a:ln>
            <a:solidFill>
              <a:srgbClr val="00B0F0"/>
            </a:solidFill>
          </a:ln>
        </p:spPr>
      </p:pic>
      <p:sp>
        <p:nvSpPr>
          <p:cNvPr id="40" name="Rounded Rectangle 39">
            <a:extLst>
              <a:ext uri="{FF2B5EF4-FFF2-40B4-BE49-F238E27FC236}">
                <a16:creationId xmlns:a16="http://schemas.microsoft.com/office/drawing/2014/main" id="{E6C4E644-E89C-1E47-A224-35D5016DA583}"/>
              </a:ext>
            </a:extLst>
          </p:cNvPr>
          <p:cNvSpPr/>
          <p:nvPr/>
        </p:nvSpPr>
        <p:spPr>
          <a:xfrm>
            <a:off x="955555" y="3900142"/>
            <a:ext cx="1863845" cy="1040296"/>
          </a:xfrm>
          <a:prstGeom prst="roundRect">
            <a:avLst/>
          </a:prstGeom>
          <a:solidFill>
            <a:schemeClr val="tx1">
              <a:lumMod val="85000"/>
              <a:lumOff val="15000"/>
            </a:schemeClr>
          </a:solidFill>
          <a:ln w="63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Google Shape;140;p28">
            <a:extLst>
              <a:ext uri="{FF2B5EF4-FFF2-40B4-BE49-F238E27FC236}">
                <a16:creationId xmlns:a16="http://schemas.microsoft.com/office/drawing/2014/main" id="{891B5B2C-1AEE-7B4E-8A57-69AA65C6F877}"/>
              </a:ext>
            </a:extLst>
          </p:cNvPr>
          <p:cNvSpPr txBox="1">
            <a:spLocks/>
          </p:cNvSpPr>
          <p:nvPr/>
        </p:nvSpPr>
        <p:spPr>
          <a:xfrm>
            <a:off x="1085507" y="3999773"/>
            <a:ext cx="1657693" cy="84103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000" dirty="0">
                <a:solidFill>
                  <a:schemeClr val="bg1"/>
                </a:solidFill>
                <a:latin typeface="Roboto Light"/>
                <a:ea typeface="Roboto Light"/>
                <a:cs typeface="Roboto Light"/>
                <a:sym typeface="Roboto Light"/>
              </a:rPr>
              <a:t>Looks good!</a:t>
            </a:r>
          </a:p>
        </p:txBody>
      </p:sp>
      <p:sp>
        <p:nvSpPr>
          <p:cNvPr id="43" name="Rounded Rectangle 42">
            <a:extLst>
              <a:ext uri="{FF2B5EF4-FFF2-40B4-BE49-F238E27FC236}">
                <a16:creationId xmlns:a16="http://schemas.microsoft.com/office/drawing/2014/main" id="{005D1778-8767-D84F-840D-73988333DD59}"/>
              </a:ext>
            </a:extLst>
          </p:cNvPr>
          <p:cNvSpPr/>
          <p:nvPr/>
        </p:nvSpPr>
        <p:spPr>
          <a:xfrm>
            <a:off x="2215562" y="330126"/>
            <a:ext cx="5931314" cy="881865"/>
          </a:xfrm>
          <a:prstGeom prst="roundRect">
            <a:avLst/>
          </a:prstGeom>
          <a:solidFill>
            <a:schemeClr val="accent4">
              <a:lumMod val="50000"/>
            </a:schemeClr>
          </a:solid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Google Shape;140;p28">
            <a:extLst>
              <a:ext uri="{FF2B5EF4-FFF2-40B4-BE49-F238E27FC236}">
                <a16:creationId xmlns:a16="http://schemas.microsoft.com/office/drawing/2014/main" id="{CCD4BFAB-12C6-144A-BA45-43D5C86B5B86}"/>
              </a:ext>
            </a:extLst>
          </p:cNvPr>
          <p:cNvSpPr txBox="1">
            <a:spLocks/>
          </p:cNvSpPr>
          <p:nvPr/>
        </p:nvSpPr>
        <p:spPr>
          <a:xfrm>
            <a:off x="2308479" y="387976"/>
            <a:ext cx="5745480" cy="76616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00" dirty="0">
                <a:solidFill>
                  <a:schemeClr val="bg1"/>
                </a:solidFill>
                <a:latin typeface="Roboto Light"/>
                <a:ea typeface="Roboto Light"/>
                <a:cs typeface="Roboto Light"/>
                <a:sym typeface="Roboto Light"/>
              </a:rPr>
              <a:t>I’ll try my hand at the code, thanks for the go ahead!</a:t>
            </a:r>
          </a:p>
        </p:txBody>
      </p:sp>
    </p:spTree>
    <p:extLst>
      <p:ext uri="{BB962C8B-B14F-4D97-AF65-F5344CB8AC3E}">
        <p14:creationId xmlns:p14="http://schemas.microsoft.com/office/powerpoint/2010/main" val="3803582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withEffect">
                                  <p:stCondLst>
                                    <p:cond delay="0"/>
                                  </p:stCondLst>
                                  <p:childTnLst>
                                    <p:animMotion origin="layout" path="M 0 -0.66667 L 0 3.33333E-6 " pathEditMode="fixed" ptsTypes="AA">
                                      <p:cBhvr>
                                        <p:cTn id="6" dur="250" spd="-100000" fill="hold"/>
                                        <p:tgtEl>
                                          <p:spTgt spid="20"/>
                                        </p:tgtEl>
                                        <p:attrNameLst>
                                          <p:attrName>ppt_x</p:attrName>
                                          <p:attrName>ppt_y</p:attrName>
                                        </p:attrNameLst>
                                      </p:cBhvr>
                                    </p:animMotion>
                                  </p:childTnLst>
                                </p:cTn>
                              </p:par>
                              <p:par>
                                <p:cTn id="7" presetID="0" presetClass="path" presetSubtype="0" accel="50000" decel="50000" fill="hold" nodeType="withEffect">
                                  <p:stCondLst>
                                    <p:cond delay="0"/>
                                  </p:stCondLst>
                                  <p:childTnLst>
                                    <p:animMotion origin="layout" path="M 0 -0.66667 L 0 3.33333E-6 " pathEditMode="fixed" ptsTypes="AA">
                                      <p:cBhvr>
                                        <p:cTn id="8" dur="250" spd="-100000" fill="hold"/>
                                        <p:tgtEl>
                                          <p:spTgt spid="21"/>
                                        </p:tgtEl>
                                        <p:attrNameLst>
                                          <p:attrName>ppt_x</p:attrName>
                                          <p:attrName>ppt_y</p:attrName>
                                        </p:attrNameLst>
                                      </p:cBhvr>
                                    </p:animMotion>
                                  </p:childTnLst>
                                </p:cTn>
                              </p:par>
                              <p:par>
                                <p:cTn id="9" presetID="0" presetClass="path" presetSubtype="0" accel="50000" decel="50000" fill="hold" nodeType="withEffect">
                                  <p:stCondLst>
                                    <p:cond delay="0"/>
                                  </p:stCondLst>
                                  <p:childTnLst>
                                    <p:animMotion origin="layout" path="M 0 -0.66667 L 0 3.33333E-6 " pathEditMode="fixed" ptsTypes="AA">
                                      <p:cBhvr>
                                        <p:cTn id="10" dur="250" fill="hold"/>
                                        <p:tgtEl>
                                          <p:spTgt spid="22"/>
                                        </p:tgtEl>
                                        <p:attrNameLst>
                                          <p:attrName>ppt_x</p:attrName>
                                          <p:attrName>ppt_y</p:attrName>
                                        </p:attrNameLst>
                                      </p:cBhvr>
                                    </p:animMotion>
                                  </p:childTnLst>
                                </p:cTn>
                              </p:par>
                              <p:par>
                                <p:cTn id="11" presetID="0" presetClass="path" presetSubtype="0" accel="50000" decel="50000" fill="hold" grpId="0" nodeType="withEffect">
                                  <p:stCondLst>
                                    <p:cond delay="0"/>
                                  </p:stCondLst>
                                  <p:childTnLst>
                                    <p:animMotion origin="layout" path="M 0 -0.66667 L 0 3.33333E-6 " pathEditMode="fixed" ptsTypes="AA">
                                      <p:cBhvr>
                                        <p:cTn id="12" dur="250" fill="hold"/>
                                        <p:tgtEl>
                                          <p:spTgt spid="27"/>
                                        </p:tgtEl>
                                        <p:attrNameLst>
                                          <p:attrName>ppt_x</p:attrName>
                                          <p:attrName>ppt_y</p:attrName>
                                        </p:attrNameLst>
                                      </p:cBhvr>
                                    </p:animMotion>
                                  </p:childTnLst>
                                </p:cTn>
                              </p:par>
                              <p:par>
                                <p:cTn id="13" presetID="0" presetClass="path" presetSubtype="0" accel="50000" decel="50000" fill="hold" grpId="0" nodeType="withEffect">
                                  <p:stCondLst>
                                    <p:cond delay="0"/>
                                  </p:stCondLst>
                                  <p:childTnLst>
                                    <p:animMotion origin="layout" path="M 0 -0.66667 L 0 3.33333E-6 " pathEditMode="fixed" ptsTypes="AA">
                                      <p:cBhvr>
                                        <p:cTn id="14" dur="250" spd="-100000" fill="hold"/>
                                        <p:tgtEl>
                                          <p:spTgt spid="28"/>
                                        </p:tgtEl>
                                        <p:attrNameLst>
                                          <p:attrName>ppt_x</p:attrName>
                                          <p:attrName>ppt_y</p:attrName>
                                        </p:attrNameLst>
                                      </p:cBhvr>
                                    </p:animMotion>
                                  </p:childTnLst>
                                </p:cTn>
                              </p:par>
                              <p:par>
                                <p:cTn id="15" presetID="0" presetClass="path" presetSubtype="0" accel="50000" decel="50000" fill="hold" nodeType="withEffect">
                                  <p:stCondLst>
                                    <p:cond delay="0"/>
                                  </p:stCondLst>
                                  <p:childTnLst>
                                    <p:animMotion origin="layout" path="M 0 -0.66667 L 0 3.33333E-6 " pathEditMode="fixed" ptsTypes="AA">
                                      <p:cBhvr>
                                        <p:cTn id="16" dur="250" spd="-100000" fill="hold"/>
                                        <p:tgtEl>
                                          <p:spTgt spid="36"/>
                                        </p:tgtEl>
                                        <p:attrNameLst>
                                          <p:attrName>ppt_x</p:attrName>
                                          <p:attrName>ppt_y</p:attrName>
                                        </p:attrNameLst>
                                      </p:cBhvr>
                                    </p:animMotion>
                                  </p:childTnLst>
                                </p:cTn>
                              </p:par>
                              <p:par>
                                <p:cTn id="17" presetID="0" presetClass="path" presetSubtype="0" accel="50000" decel="50000" fill="hold" nodeType="withEffect">
                                  <p:stCondLst>
                                    <p:cond delay="0"/>
                                  </p:stCondLst>
                                  <p:childTnLst>
                                    <p:animMotion origin="layout" path="M 0 -0.66667 L 0 3.33333E-6 " pathEditMode="fixed" ptsTypes="AA">
                                      <p:cBhvr>
                                        <p:cTn id="18" dur="250" spd="-100000" fill="hold"/>
                                        <p:tgtEl>
                                          <p:spTgt spid="37"/>
                                        </p:tgtEl>
                                        <p:attrNameLst>
                                          <p:attrName>ppt_x</p:attrName>
                                          <p:attrName>ppt_y</p:attrName>
                                        </p:attrNameLst>
                                      </p:cBhvr>
                                    </p:animMotion>
                                  </p:childTnLst>
                                </p:cTn>
                              </p:par>
                              <p:par>
                                <p:cTn id="19" presetID="0" presetClass="path" presetSubtype="0" accel="50000" decel="50000" fill="hold" grpId="0" nodeType="withEffect">
                                  <p:stCondLst>
                                    <p:cond delay="0"/>
                                  </p:stCondLst>
                                  <p:childTnLst>
                                    <p:animMotion origin="layout" path="M 0 -0.66667 L 0 3.33333E-6 " pathEditMode="fixed" ptsTypes="AA">
                                      <p:cBhvr>
                                        <p:cTn id="20" dur="250" spd="-100000" fill="hold"/>
                                        <p:tgtEl>
                                          <p:spTgt spid="40"/>
                                        </p:tgtEl>
                                        <p:attrNameLst>
                                          <p:attrName>ppt_x</p:attrName>
                                          <p:attrName>ppt_y</p:attrName>
                                        </p:attrNameLst>
                                      </p:cBhvr>
                                    </p:animMotion>
                                  </p:childTnLst>
                                </p:cTn>
                              </p:par>
                              <p:par>
                                <p:cTn id="21" presetID="0" presetClass="path" presetSubtype="0" accel="50000" decel="50000" fill="hold" grpId="0" nodeType="withEffect">
                                  <p:stCondLst>
                                    <p:cond delay="0"/>
                                  </p:stCondLst>
                                  <p:childTnLst>
                                    <p:animMotion origin="layout" path="M 0 -0.66667 L 0 3.33333E-6 " pathEditMode="fixed" ptsTypes="AA">
                                      <p:cBhvr>
                                        <p:cTn id="22" dur="250" spd="-100000" fill="hold"/>
                                        <p:tgtEl>
                                          <p:spTgt spid="41"/>
                                        </p:tgtEl>
                                        <p:attrNameLst>
                                          <p:attrName>ppt_x</p:attrName>
                                          <p:attrName>ppt_y</p:attrName>
                                        </p:attrNameLst>
                                      </p:cBhvr>
                                    </p:animMotion>
                                  </p:childTnLst>
                                </p:cTn>
                              </p:par>
                              <p:par>
                                <p:cTn id="23" presetID="0" presetClass="path" presetSubtype="0" accel="50000" decel="50000" fill="hold" grpId="0" nodeType="withEffect">
                                  <p:stCondLst>
                                    <p:cond delay="0"/>
                                  </p:stCondLst>
                                  <p:childTnLst>
                                    <p:animMotion origin="layout" path="M 0 -0.66636 L 0 0.00031 " pathEditMode="fixed" ptsTypes="AA">
                                      <p:cBhvr>
                                        <p:cTn id="24" dur="250" spd="-100000" fill="hold"/>
                                        <p:tgtEl>
                                          <p:spTgt spid="43"/>
                                        </p:tgtEl>
                                        <p:attrNameLst>
                                          <p:attrName>ppt_x</p:attrName>
                                          <p:attrName>ppt_y</p:attrName>
                                        </p:attrNameLst>
                                      </p:cBhvr>
                                    </p:animMotion>
                                  </p:childTnLst>
                                </p:cTn>
                              </p:par>
                              <p:par>
                                <p:cTn id="25" presetID="0" presetClass="path" presetSubtype="0" accel="50000" decel="50000" fill="hold" grpId="0" nodeType="withEffect">
                                  <p:stCondLst>
                                    <p:cond delay="0"/>
                                  </p:stCondLst>
                                  <p:childTnLst>
                                    <p:animMotion origin="layout" path="M 0 -0.66636 L 0 0.00031 " pathEditMode="fixed" ptsTypes="AA">
                                      <p:cBhvr>
                                        <p:cTn id="26" dur="250" spd="-100000" fill="hold"/>
                                        <p:tgtEl>
                                          <p:spTgt spid="44"/>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p:bldP spid="40" grpId="0" animBg="1"/>
      <p:bldP spid="41" grpId="0"/>
      <p:bldP spid="43" grpId="0" animBg="1"/>
      <p:bldP spid="44"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0" name="Google Shape;111;p24">
            <a:extLst>
              <a:ext uri="{FF2B5EF4-FFF2-40B4-BE49-F238E27FC236}">
                <a16:creationId xmlns:a16="http://schemas.microsoft.com/office/drawing/2014/main" id="{90BF659C-B358-5A4E-9383-4CC968271C0A}"/>
              </a:ext>
            </a:extLst>
          </p:cNvPr>
          <p:cNvSpPr/>
          <p:nvPr/>
        </p:nvSpPr>
        <p:spPr>
          <a:xfrm rot="10800000">
            <a:off x="0" y="1553687"/>
            <a:ext cx="9220200" cy="3594583"/>
          </a:xfrm>
          <a:prstGeom prst="rect">
            <a:avLst/>
          </a:prstGeom>
          <a:gradFill>
            <a:gsLst>
              <a:gs pos="0">
                <a:srgbClr val="021524"/>
              </a:gs>
              <a:gs pos="100000">
                <a:srgbClr val="010F1E">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21" name="Picture 20">
            <a:extLst>
              <a:ext uri="{FF2B5EF4-FFF2-40B4-BE49-F238E27FC236}">
                <a16:creationId xmlns:a16="http://schemas.microsoft.com/office/drawing/2014/main" id="{8DECC5B4-9ED2-D541-8DDC-A956EB9A14F9}"/>
              </a:ext>
            </a:extLst>
          </p:cNvPr>
          <p:cNvPicPr>
            <a:picLocks noChangeAspect="1"/>
          </p:cNvPicPr>
          <p:nvPr/>
        </p:nvPicPr>
        <p:blipFill>
          <a:blip r:embed="rId3"/>
          <a:stretch>
            <a:fillRect/>
          </a:stretch>
        </p:blipFill>
        <p:spPr>
          <a:xfrm>
            <a:off x="1683748" y="-1834233"/>
            <a:ext cx="6471557" cy="1985469"/>
          </a:xfrm>
          <a:prstGeom prst="roundRect">
            <a:avLst/>
          </a:prstGeom>
          <a:ln>
            <a:solidFill>
              <a:srgbClr val="C00000"/>
            </a:solidFill>
          </a:ln>
        </p:spPr>
      </p:pic>
      <p:pic>
        <p:nvPicPr>
          <p:cNvPr id="36" name="Picture 35">
            <a:extLst>
              <a:ext uri="{FF2B5EF4-FFF2-40B4-BE49-F238E27FC236}">
                <a16:creationId xmlns:a16="http://schemas.microsoft.com/office/drawing/2014/main" id="{F50E4938-48C3-BD4A-B646-DEA706CFCA65}"/>
              </a:ext>
            </a:extLst>
          </p:cNvPr>
          <p:cNvPicPr>
            <a:picLocks noChangeAspect="1"/>
          </p:cNvPicPr>
          <p:nvPr/>
        </p:nvPicPr>
        <p:blipFill>
          <a:blip r:embed="rId4"/>
          <a:stretch>
            <a:fillRect/>
          </a:stretch>
        </p:blipFill>
        <p:spPr>
          <a:xfrm>
            <a:off x="962625" y="1885950"/>
            <a:ext cx="5016500" cy="3086100"/>
          </a:xfrm>
          <a:prstGeom prst="roundRect">
            <a:avLst/>
          </a:prstGeom>
          <a:ln>
            <a:solidFill>
              <a:srgbClr val="00B0F0"/>
            </a:solidFill>
          </a:ln>
        </p:spPr>
      </p:pic>
      <p:pic>
        <p:nvPicPr>
          <p:cNvPr id="37" name="Picture 36">
            <a:extLst>
              <a:ext uri="{FF2B5EF4-FFF2-40B4-BE49-F238E27FC236}">
                <a16:creationId xmlns:a16="http://schemas.microsoft.com/office/drawing/2014/main" id="{36EB80BF-3678-444A-93B2-AEF88A3B92D6}"/>
              </a:ext>
            </a:extLst>
          </p:cNvPr>
          <p:cNvPicPr>
            <a:picLocks noChangeAspect="1"/>
          </p:cNvPicPr>
          <p:nvPr/>
        </p:nvPicPr>
        <p:blipFill>
          <a:blip r:embed="rId5"/>
          <a:stretch>
            <a:fillRect/>
          </a:stretch>
        </p:blipFill>
        <p:spPr>
          <a:xfrm>
            <a:off x="203144" y="427107"/>
            <a:ext cx="525360" cy="525360"/>
          </a:xfrm>
          <a:prstGeom prst="ellipse">
            <a:avLst/>
          </a:prstGeom>
          <a:ln>
            <a:solidFill>
              <a:srgbClr val="00B0F0"/>
            </a:solidFill>
          </a:ln>
        </p:spPr>
      </p:pic>
      <p:sp>
        <p:nvSpPr>
          <p:cNvPr id="40" name="Rounded Rectangle 39">
            <a:extLst>
              <a:ext uri="{FF2B5EF4-FFF2-40B4-BE49-F238E27FC236}">
                <a16:creationId xmlns:a16="http://schemas.microsoft.com/office/drawing/2014/main" id="{E6C4E644-E89C-1E47-A224-35D5016DA583}"/>
              </a:ext>
            </a:extLst>
          </p:cNvPr>
          <p:cNvSpPr/>
          <p:nvPr/>
        </p:nvSpPr>
        <p:spPr>
          <a:xfrm>
            <a:off x="955555" y="471142"/>
            <a:ext cx="1863845" cy="1040296"/>
          </a:xfrm>
          <a:prstGeom prst="roundRect">
            <a:avLst/>
          </a:prstGeom>
          <a:solidFill>
            <a:schemeClr val="tx1">
              <a:lumMod val="85000"/>
              <a:lumOff val="15000"/>
            </a:schemeClr>
          </a:solidFill>
          <a:ln w="63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Google Shape;140;p28">
            <a:extLst>
              <a:ext uri="{FF2B5EF4-FFF2-40B4-BE49-F238E27FC236}">
                <a16:creationId xmlns:a16="http://schemas.microsoft.com/office/drawing/2014/main" id="{891B5B2C-1AEE-7B4E-8A57-69AA65C6F877}"/>
              </a:ext>
            </a:extLst>
          </p:cNvPr>
          <p:cNvSpPr txBox="1">
            <a:spLocks/>
          </p:cNvSpPr>
          <p:nvPr/>
        </p:nvSpPr>
        <p:spPr>
          <a:xfrm>
            <a:off x="1085507" y="570773"/>
            <a:ext cx="1657693" cy="84103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000" dirty="0">
                <a:solidFill>
                  <a:schemeClr val="bg1"/>
                </a:solidFill>
                <a:latin typeface="Roboto Light"/>
                <a:ea typeface="Roboto Light"/>
                <a:cs typeface="Roboto Light"/>
                <a:sym typeface="Roboto Light"/>
              </a:rPr>
              <a:t>Looks good!</a:t>
            </a:r>
          </a:p>
        </p:txBody>
      </p:sp>
      <p:pic>
        <p:nvPicPr>
          <p:cNvPr id="46" name="Picture 45">
            <a:extLst>
              <a:ext uri="{FF2B5EF4-FFF2-40B4-BE49-F238E27FC236}">
                <a16:creationId xmlns:a16="http://schemas.microsoft.com/office/drawing/2014/main" id="{7CD8C9E3-A916-BB47-8A9B-B3F333C98477}"/>
              </a:ext>
            </a:extLst>
          </p:cNvPr>
          <p:cNvPicPr>
            <a:picLocks noChangeAspect="1"/>
          </p:cNvPicPr>
          <p:nvPr/>
        </p:nvPicPr>
        <p:blipFill>
          <a:blip r:embed="rId6"/>
          <a:stretch>
            <a:fillRect/>
          </a:stretch>
        </p:blipFill>
        <p:spPr>
          <a:xfrm>
            <a:off x="209980" y="5391150"/>
            <a:ext cx="530352" cy="530352"/>
          </a:xfrm>
          <a:prstGeom prst="ellipse">
            <a:avLst/>
          </a:prstGeom>
          <a:ln>
            <a:solidFill>
              <a:srgbClr val="00B050"/>
            </a:solidFill>
          </a:ln>
        </p:spPr>
      </p:pic>
      <p:sp>
        <p:nvSpPr>
          <p:cNvPr id="47" name="Rounded Rectangle 46">
            <a:extLst>
              <a:ext uri="{FF2B5EF4-FFF2-40B4-BE49-F238E27FC236}">
                <a16:creationId xmlns:a16="http://schemas.microsoft.com/office/drawing/2014/main" id="{3BA37AAF-6F97-5444-83A9-1EB539D753B6}"/>
              </a:ext>
            </a:extLst>
          </p:cNvPr>
          <p:cNvSpPr/>
          <p:nvPr/>
        </p:nvSpPr>
        <p:spPr>
          <a:xfrm>
            <a:off x="949925" y="5346562"/>
            <a:ext cx="5374675" cy="1040296"/>
          </a:xfrm>
          <a:prstGeom prst="roundRect">
            <a:avLst/>
          </a:prstGeom>
          <a:solidFill>
            <a:schemeClr val="tx1">
              <a:lumMod val="85000"/>
              <a:lumOff val="15000"/>
            </a:schemeClr>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Google Shape;140;p28">
            <a:extLst>
              <a:ext uri="{FF2B5EF4-FFF2-40B4-BE49-F238E27FC236}">
                <a16:creationId xmlns:a16="http://schemas.microsoft.com/office/drawing/2014/main" id="{028B0C17-2EA7-E448-81DE-BA7780C0D742}"/>
              </a:ext>
            </a:extLst>
          </p:cNvPr>
          <p:cNvSpPr txBox="1">
            <a:spLocks/>
          </p:cNvSpPr>
          <p:nvPr/>
        </p:nvSpPr>
        <p:spPr>
          <a:xfrm>
            <a:off x="1079877" y="5446193"/>
            <a:ext cx="5320923" cy="84103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000" dirty="0">
                <a:solidFill>
                  <a:schemeClr val="bg1"/>
                </a:solidFill>
                <a:latin typeface="Roboto Light"/>
                <a:ea typeface="Roboto Light"/>
                <a:cs typeface="Roboto Light"/>
                <a:sym typeface="Roboto Light"/>
              </a:rPr>
              <a:t>We should also try setting a dummy-value in the cache, to reduce </a:t>
            </a:r>
            <a:r>
              <a:rPr lang="en-US" sz="2000" dirty="0" err="1">
                <a:solidFill>
                  <a:schemeClr val="bg1"/>
                </a:solidFill>
                <a:latin typeface="Roboto Light"/>
                <a:ea typeface="Roboto Light"/>
                <a:cs typeface="Roboto Light"/>
                <a:sym typeface="Roboto Light"/>
              </a:rPr>
              <a:t>lua</a:t>
            </a:r>
            <a:r>
              <a:rPr lang="en-US" sz="2000" dirty="0">
                <a:solidFill>
                  <a:schemeClr val="bg1"/>
                </a:solidFill>
                <a:latin typeface="Roboto Light"/>
                <a:ea typeface="Roboto Light"/>
                <a:cs typeface="Roboto Light"/>
                <a:sym typeface="Roboto Light"/>
              </a:rPr>
              <a:t> memory pressure</a:t>
            </a:r>
          </a:p>
        </p:txBody>
      </p:sp>
      <p:sp>
        <p:nvSpPr>
          <p:cNvPr id="52" name="Rounded Rectangle 51">
            <a:extLst>
              <a:ext uri="{FF2B5EF4-FFF2-40B4-BE49-F238E27FC236}">
                <a16:creationId xmlns:a16="http://schemas.microsoft.com/office/drawing/2014/main" id="{FCC71E23-C6F4-8F44-BF09-A109DBB0A0C2}"/>
              </a:ext>
            </a:extLst>
          </p:cNvPr>
          <p:cNvSpPr/>
          <p:nvPr/>
        </p:nvSpPr>
        <p:spPr>
          <a:xfrm>
            <a:off x="949925" y="6653471"/>
            <a:ext cx="1265637" cy="795079"/>
          </a:xfrm>
          <a:prstGeom prst="roundRect">
            <a:avLst/>
          </a:prstGeom>
          <a:solidFill>
            <a:schemeClr val="tx1">
              <a:lumMod val="85000"/>
              <a:lumOff val="15000"/>
            </a:schemeClr>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Google Shape;140;p28">
            <a:extLst>
              <a:ext uri="{FF2B5EF4-FFF2-40B4-BE49-F238E27FC236}">
                <a16:creationId xmlns:a16="http://schemas.microsoft.com/office/drawing/2014/main" id="{6D6688F8-34BE-F749-98E1-F098A7405E6D}"/>
              </a:ext>
            </a:extLst>
          </p:cNvPr>
          <p:cNvSpPr txBox="1">
            <a:spLocks/>
          </p:cNvSpPr>
          <p:nvPr/>
        </p:nvSpPr>
        <p:spPr>
          <a:xfrm>
            <a:off x="1079877" y="6753103"/>
            <a:ext cx="1240959" cy="61924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000" dirty="0">
                <a:solidFill>
                  <a:schemeClr val="bg1"/>
                </a:solidFill>
                <a:latin typeface="Roboto Light"/>
                <a:ea typeface="Roboto Light"/>
                <a:cs typeface="Roboto Light"/>
                <a:sym typeface="Roboto Light"/>
              </a:rPr>
              <a:t>Try this</a:t>
            </a:r>
          </a:p>
        </p:txBody>
      </p:sp>
    </p:spTree>
    <p:extLst>
      <p:ext uri="{BB962C8B-B14F-4D97-AF65-F5344CB8AC3E}">
        <p14:creationId xmlns:p14="http://schemas.microsoft.com/office/powerpoint/2010/main" val="3510559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withEffect">
                                  <p:stCondLst>
                                    <p:cond delay="0"/>
                                  </p:stCondLst>
                                  <p:childTnLst>
                                    <p:animMotion origin="layout" path="M 0 -0.47222 L 0 0.00185 " pathEditMode="fixed" ptsTypes="AA">
                                      <p:cBhvr>
                                        <p:cTn id="6" dur="250" spd="-100000" fill="hold"/>
                                        <p:tgtEl>
                                          <p:spTgt spid="21"/>
                                        </p:tgtEl>
                                        <p:attrNameLst>
                                          <p:attrName>ppt_x</p:attrName>
                                          <p:attrName>ppt_y</p:attrName>
                                        </p:attrNameLst>
                                      </p:cBhvr>
                                    </p:animMotion>
                                  </p:childTnLst>
                                </p:cTn>
                              </p:par>
                              <p:par>
                                <p:cTn id="7" presetID="0" presetClass="path" presetSubtype="0" accel="50000" decel="50000" fill="hold" nodeType="withEffect">
                                  <p:stCondLst>
                                    <p:cond delay="0"/>
                                  </p:stCondLst>
                                  <p:childTnLst>
                                    <p:animMotion origin="layout" path="M 0 -0.47222 L 0 0.00185 " pathEditMode="fixed" ptsTypes="AA">
                                      <p:cBhvr>
                                        <p:cTn id="8" dur="250" spd="-100000" fill="hold"/>
                                        <p:tgtEl>
                                          <p:spTgt spid="36"/>
                                        </p:tgtEl>
                                        <p:attrNameLst>
                                          <p:attrName>ppt_x</p:attrName>
                                          <p:attrName>ppt_y</p:attrName>
                                        </p:attrNameLst>
                                      </p:cBhvr>
                                    </p:animMotion>
                                  </p:childTnLst>
                                </p:cTn>
                              </p:par>
                              <p:par>
                                <p:cTn id="9" presetID="0" presetClass="path" presetSubtype="0" accel="50000" decel="50000" fill="hold" nodeType="withEffect">
                                  <p:stCondLst>
                                    <p:cond delay="0"/>
                                  </p:stCondLst>
                                  <p:childTnLst>
                                    <p:animMotion origin="layout" path="M 0 -0.47191 L 0 0.00216 " pathEditMode="fixed" ptsTypes="AA">
                                      <p:cBhvr>
                                        <p:cTn id="10" dur="250" spd="-100000" fill="hold"/>
                                        <p:tgtEl>
                                          <p:spTgt spid="37"/>
                                        </p:tgtEl>
                                        <p:attrNameLst>
                                          <p:attrName>ppt_x</p:attrName>
                                          <p:attrName>ppt_y</p:attrName>
                                        </p:attrNameLst>
                                      </p:cBhvr>
                                    </p:animMotion>
                                  </p:childTnLst>
                                </p:cTn>
                              </p:par>
                              <p:par>
                                <p:cTn id="11" presetID="0" presetClass="path" presetSubtype="0" accel="50000" decel="50000" fill="hold" grpId="0" nodeType="withEffect">
                                  <p:stCondLst>
                                    <p:cond delay="0"/>
                                  </p:stCondLst>
                                  <p:childTnLst>
                                    <p:animMotion origin="layout" path="M 0 -0.47191 L 0 0.00216 " pathEditMode="fixed" ptsTypes="AA">
                                      <p:cBhvr>
                                        <p:cTn id="12" dur="250" spd="-100000" fill="hold"/>
                                        <p:tgtEl>
                                          <p:spTgt spid="40"/>
                                        </p:tgtEl>
                                        <p:attrNameLst>
                                          <p:attrName>ppt_x</p:attrName>
                                          <p:attrName>ppt_y</p:attrName>
                                        </p:attrNameLst>
                                      </p:cBhvr>
                                    </p:animMotion>
                                  </p:childTnLst>
                                </p:cTn>
                              </p:par>
                              <p:par>
                                <p:cTn id="13" presetID="0" presetClass="path" presetSubtype="0" accel="50000" decel="50000" fill="hold" grpId="0" nodeType="withEffect">
                                  <p:stCondLst>
                                    <p:cond delay="0"/>
                                  </p:stCondLst>
                                  <p:childTnLst>
                                    <p:animMotion origin="layout" path="M 0 -0.47191 L 0 0.00216 " pathEditMode="fixed" ptsTypes="AA">
                                      <p:cBhvr>
                                        <p:cTn id="14" dur="250" spd="-100000" fill="hold"/>
                                        <p:tgtEl>
                                          <p:spTgt spid="41"/>
                                        </p:tgtEl>
                                        <p:attrNameLst>
                                          <p:attrName>ppt_x</p:attrName>
                                          <p:attrName>ppt_y</p:attrName>
                                        </p:attrNameLst>
                                      </p:cBhvr>
                                    </p:animMotion>
                                  </p:childTnLst>
                                </p:cTn>
                              </p:par>
                              <p:par>
                                <p:cTn id="15" presetID="0" presetClass="path" presetSubtype="0" accel="50000" decel="50000" fill="hold" nodeType="withEffect">
                                  <p:stCondLst>
                                    <p:cond delay="0"/>
                                  </p:stCondLst>
                                  <p:childTnLst>
                                    <p:animMotion origin="layout" path="M 0 -0.47222 L 0 0.00185 " pathEditMode="fixed" ptsTypes="AA">
                                      <p:cBhvr>
                                        <p:cTn id="16" dur="250" spd="-100000" fill="hold"/>
                                        <p:tgtEl>
                                          <p:spTgt spid="46"/>
                                        </p:tgtEl>
                                        <p:attrNameLst>
                                          <p:attrName>ppt_x</p:attrName>
                                          <p:attrName>ppt_y</p:attrName>
                                        </p:attrNameLst>
                                      </p:cBhvr>
                                    </p:animMotion>
                                  </p:childTnLst>
                                </p:cTn>
                              </p:par>
                              <p:par>
                                <p:cTn id="17" presetID="0" presetClass="path" presetSubtype="0" accel="50000" decel="50000" fill="hold" grpId="0" nodeType="withEffect">
                                  <p:stCondLst>
                                    <p:cond delay="0"/>
                                  </p:stCondLst>
                                  <p:childTnLst>
                                    <p:animMotion origin="layout" path="M 0 -0.47222 L 0 0.00185 " pathEditMode="fixed" ptsTypes="AA">
                                      <p:cBhvr>
                                        <p:cTn id="18" dur="250" spd="-100000" fill="hold"/>
                                        <p:tgtEl>
                                          <p:spTgt spid="47"/>
                                        </p:tgtEl>
                                        <p:attrNameLst>
                                          <p:attrName>ppt_x</p:attrName>
                                          <p:attrName>ppt_y</p:attrName>
                                        </p:attrNameLst>
                                      </p:cBhvr>
                                    </p:animMotion>
                                  </p:childTnLst>
                                </p:cTn>
                              </p:par>
                              <p:par>
                                <p:cTn id="19" presetID="0" presetClass="path" presetSubtype="0" accel="50000" decel="50000" fill="hold" grpId="0" nodeType="withEffect">
                                  <p:stCondLst>
                                    <p:cond delay="0"/>
                                  </p:stCondLst>
                                  <p:childTnLst>
                                    <p:animMotion origin="layout" path="M 0 -0.47191 L 0 0.00216 " pathEditMode="fixed" ptsTypes="AA">
                                      <p:cBhvr>
                                        <p:cTn id="20" dur="250" spd="-100000" fill="hold"/>
                                        <p:tgtEl>
                                          <p:spTgt spid="48"/>
                                        </p:tgtEl>
                                        <p:attrNameLst>
                                          <p:attrName>ppt_x</p:attrName>
                                          <p:attrName>ppt_y</p:attrName>
                                        </p:attrNameLst>
                                      </p:cBhvr>
                                    </p:animMotion>
                                  </p:childTnLst>
                                </p:cTn>
                              </p:par>
                              <p:par>
                                <p:cTn id="21" presetID="0" presetClass="path" presetSubtype="0" accel="50000" decel="50000" fill="hold" grpId="0" nodeType="withEffect">
                                  <p:stCondLst>
                                    <p:cond delay="0"/>
                                  </p:stCondLst>
                                  <p:childTnLst>
                                    <p:animMotion origin="layout" path="M 0 -0.47222 L 0 0.00185 " pathEditMode="fixed" ptsTypes="AA">
                                      <p:cBhvr>
                                        <p:cTn id="22" dur="250" spd="-100000" fill="hold"/>
                                        <p:tgtEl>
                                          <p:spTgt spid="52"/>
                                        </p:tgtEl>
                                        <p:attrNameLst>
                                          <p:attrName>ppt_x</p:attrName>
                                          <p:attrName>ppt_y</p:attrName>
                                        </p:attrNameLst>
                                      </p:cBhvr>
                                    </p:animMotion>
                                  </p:childTnLst>
                                </p:cTn>
                              </p:par>
                              <p:par>
                                <p:cTn id="23" presetID="0" presetClass="path" presetSubtype="0" accel="50000" decel="50000" fill="hold" grpId="0" nodeType="withEffect">
                                  <p:stCondLst>
                                    <p:cond delay="0"/>
                                  </p:stCondLst>
                                  <p:childTnLst>
                                    <p:animMotion origin="layout" path="M 0 -0.47222 L 0 0.00185 " pathEditMode="fixed" ptsTypes="AA">
                                      <p:cBhvr>
                                        <p:cTn id="24" dur="250" spd="-100000" fill="hold"/>
                                        <p:tgtEl>
                                          <p:spTgt spid="53"/>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1" grpId="0"/>
      <p:bldP spid="47" grpId="0" animBg="1"/>
      <p:bldP spid="48" grpId="0"/>
      <p:bldP spid="52" grpId="0" animBg="1"/>
      <p:bldP spid="53"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0" name="Google Shape;111;p24">
            <a:extLst>
              <a:ext uri="{FF2B5EF4-FFF2-40B4-BE49-F238E27FC236}">
                <a16:creationId xmlns:a16="http://schemas.microsoft.com/office/drawing/2014/main" id="{90BF659C-B358-5A4E-9383-4CC968271C0A}"/>
              </a:ext>
            </a:extLst>
          </p:cNvPr>
          <p:cNvSpPr/>
          <p:nvPr/>
        </p:nvSpPr>
        <p:spPr>
          <a:xfrm rot="10800000">
            <a:off x="0" y="1553687"/>
            <a:ext cx="9220200" cy="3594583"/>
          </a:xfrm>
          <a:prstGeom prst="rect">
            <a:avLst/>
          </a:prstGeom>
          <a:gradFill>
            <a:gsLst>
              <a:gs pos="0">
                <a:srgbClr val="021524"/>
              </a:gs>
              <a:gs pos="100000">
                <a:srgbClr val="010F1E">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36" name="Picture 35">
            <a:extLst>
              <a:ext uri="{FF2B5EF4-FFF2-40B4-BE49-F238E27FC236}">
                <a16:creationId xmlns:a16="http://schemas.microsoft.com/office/drawing/2014/main" id="{F50E4938-48C3-BD4A-B646-DEA706CFCA65}"/>
              </a:ext>
            </a:extLst>
          </p:cNvPr>
          <p:cNvPicPr>
            <a:picLocks noChangeAspect="1"/>
          </p:cNvPicPr>
          <p:nvPr/>
        </p:nvPicPr>
        <p:blipFill>
          <a:blip r:embed="rId3"/>
          <a:stretch>
            <a:fillRect/>
          </a:stretch>
        </p:blipFill>
        <p:spPr>
          <a:xfrm>
            <a:off x="962625" y="-542803"/>
            <a:ext cx="5016500" cy="3086100"/>
          </a:xfrm>
          <a:prstGeom prst="roundRect">
            <a:avLst/>
          </a:prstGeom>
          <a:ln>
            <a:solidFill>
              <a:srgbClr val="00B0F0"/>
            </a:solidFill>
          </a:ln>
        </p:spPr>
      </p:pic>
      <p:pic>
        <p:nvPicPr>
          <p:cNvPr id="45" name="Picture 44">
            <a:extLst>
              <a:ext uri="{FF2B5EF4-FFF2-40B4-BE49-F238E27FC236}">
                <a16:creationId xmlns:a16="http://schemas.microsoft.com/office/drawing/2014/main" id="{A37BD6F7-21A2-F046-BB58-DC76134CB583}"/>
              </a:ext>
            </a:extLst>
          </p:cNvPr>
          <p:cNvPicPr>
            <a:picLocks noChangeAspect="1"/>
          </p:cNvPicPr>
          <p:nvPr/>
        </p:nvPicPr>
        <p:blipFill rotWithShape="1">
          <a:blip r:embed="rId4"/>
          <a:srcRect l="11674" t="44902" r="2715" b="21869"/>
          <a:stretch/>
        </p:blipFill>
        <p:spPr>
          <a:xfrm>
            <a:off x="949925" y="5286410"/>
            <a:ext cx="5029200" cy="993265"/>
          </a:xfrm>
          <a:prstGeom prst="roundRect">
            <a:avLst/>
          </a:prstGeom>
          <a:ln>
            <a:solidFill>
              <a:srgbClr val="00B050"/>
            </a:solidFill>
          </a:ln>
        </p:spPr>
      </p:pic>
      <p:pic>
        <p:nvPicPr>
          <p:cNvPr id="46" name="Picture 45">
            <a:extLst>
              <a:ext uri="{FF2B5EF4-FFF2-40B4-BE49-F238E27FC236}">
                <a16:creationId xmlns:a16="http://schemas.microsoft.com/office/drawing/2014/main" id="{7CD8C9E3-A916-BB47-8A9B-B3F333C98477}"/>
              </a:ext>
            </a:extLst>
          </p:cNvPr>
          <p:cNvPicPr>
            <a:picLocks noChangeAspect="1"/>
          </p:cNvPicPr>
          <p:nvPr/>
        </p:nvPicPr>
        <p:blipFill>
          <a:blip r:embed="rId5"/>
          <a:stretch>
            <a:fillRect/>
          </a:stretch>
        </p:blipFill>
        <p:spPr>
          <a:xfrm>
            <a:off x="209980" y="2962397"/>
            <a:ext cx="530352" cy="530352"/>
          </a:xfrm>
          <a:prstGeom prst="ellipse">
            <a:avLst/>
          </a:prstGeom>
          <a:ln>
            <a:solidFill>
              <a:srgbClr val="00B050"/>
            </a:solidFill>
          </a:ln>
        </p:spPr>
      </p:pic>
      <p:sp>
        <p:nvSpPr>
          <p:cNvPr id="47" name="Rounded Rectangle 46">
            <a:extLst>
              <a:ext uri="{FF2B5EF4-FFF2-40B4-BE49-F238E27FC236}">
                <a16:creationId xmlns:a16="http://schemas.microsoft.com/office/drawing/2014/main" id="{3BA37AAF-6F97-5444-83A9-1EB539D753B6}"/>
              </a:ext>
            </a:extLst>
          </p:cNvPr>
          <p:cNvSpPr/>
          <p:nvPr/>
        </p:nvSpPr>
        <p:spPr>
          <a:xfrm>
            <a:off x="949925" y="2917809"/>
            <a:ext cx="5374675" cy="1040296"/>
          </a:xfrm>
          <a:prstGeom prst="roundRect">
            <a:avLst/>
          </a:prstGeom>
          <a:solidFill>
            <a:schemeClr val="tx1">
              <a:lumMod val="85000"/>
              <a:lumOff val="15000"/>
            </a:schemeClr>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Google Shape;140;p28">
            <a:extLst>
              <a:ext uri="{FF2B5EF4-FFF2-40B4-BE49-F238E27FC236}">
                <a16:creationId xmlns:a16="http://schemas.microsoft.com/office/drawing/2014/main" id="{028B0C17-2EA7-E448-81DE-BA7780C0D742}"/>
              </a:ext>
            </a:extLst>
          </p:cNvPr>
          <p:cNvSpPr txBox="1">
            <a:spLocks/>
          </p:cNvSpPr>
          <p:nvPr/>
        </p:nvSpPr>
        <p:spPr>
          <a:xfrm>
            <a:off x="1079877" y="3017440"/>
            <a:ext cx="5320923" cy="84103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000" dirty="0">
                <a:solidFill>
                  <a:schemeClr val="bg1"/>
                </a:solidFill>
                <a:latin typeface="Roboto Light"/>
                <a:ea typeface="Roboto Light"/>
                <a:cs typeface="Roboto Light"/>
                <a:sym typeface="Roboto Light"/>
              </a:rPr>
              <a:t>We should also try setting a dummy-value in the cache, to reduce </a:t>
            </a:r>
            <a:r>
              <a:rPr lang="en-US" sz="2000" dirty="0" err="1">
                <a:solidFill>
                  <a:schemeClr val="bg1"/>
                </a:solidFill>
                <a:latin typeface="Roboto Light"/>
                <a:ea typeface="Roboto Light"/>
                <a:cs typeface="Roboto Light"/>
                <a:sym typeface="Roboto Light"/>
              </a:rPr>
              <a:t>lua</a:t>
            </a:r>
            <a:r>
              <a:rPr lang="en-US" sz="2000" dirty="0">
                <a:solidFill>
                  <a:schemeClr val="bg1"/>
                </a:solidFill>
                <a:latin typeface="Roboto Light"/>
                <a:ea typeface="Roboto Light"/>
                <a:cs typeface="Roboto Light"/>
                <a:sym typeface="Roboto Light"/>
              </a:rPr>
              <a:t> memory pressure</a:t>
            </a:r>
          </a:p>
        </p:txBody>
      </p:sp>
      <p:sp>
        <p:nvSpPr>
          <p:cNvPr id="52" name="Rounded Rectangle 51">
            <a:extLst>
              <a:ext uri="{FF2B5EF4-FFF2-40B4-BE49-F238E27FC236}">
                <a16:creationId xmlns:a16="http://schemas.microsoft.com/office/drawing/2014/main" id="{FCC71E23-C6F4-8F44-BF09-A109DBB0A0C2}"/>
              </a:ext>
            </a:extLst>
          </p:cNvPr>
          <p:cNvSpPr/>
          <p:nvPr/>
        </p:nvSpPr>
        <p:spPr>
          <a:xfrm>
            <a:off x="949925" y="4224718"/>
            <a:ext cx="1265637" cy="795079"/>
          </a:xfrm>
          <a:prstGeom prst="roundRect">
            <a:avLst/>
          </a:prstGeom>
          <a:solidFill>
            <a:schemeClr val="tx1">
              <a:lumMod val="85000"/>
              <a:lumOff val="15000"/>
            </a:schemeClr>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Google Shape;140;p28">
            <a:extLst>
              <a:ext uri="{FF2B5EF4-FFF2-40B4-BE49-F238E27FC236}">
                <a16:creationId xmlns:a16="http://schemas.microsoft.com/office/drawing/2014/main" id="{6D6688F8-34BE-F749-98E1-F098A7405E6D}"/>
              </a:ext>
            </a:extLst>
          </p:cNvPr>
          <p:cNvSpPr txBox="1">
            <a:spLocks/>
          </p:cNvSpPr>
          <p:nvPr/>
        </p:nvSpPr>
        <p:spPr>
          <a:xfrm>
            <a:off x="1079877" y="4324350"/>
            <a:ext cx="1240959" cy="61924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000" dirty="0">
                <a:solidFill>
                  <a:schemeClr val="bg1"/>
                </a:solidFill>
                <a:latin typeface="Roboto Light"/>
                <a:ea typeface="Roboto Light"/>
                <a:cs typeface="Roboto Light"/>
                <a:sym typeface="Roboto Light"/>
              </a:rPr>
              <a:t>Try this</a:t>
            </a:r>
          </a:p>
        </p:txBody>
      </p:sp>
    </p:spTree>
    <p:extLst>
      <p:ext uri="{BB962C8B-B14F-4D97-AF65-F5344CB8AC3E}">
        <p14:creationId xmlns:p14="http://schemas.microsoft.com/office/powerpoint/2010/main" val="40740798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withEffect">
                                  <p:stCondLst>
                                    <p:cond delay="0"/>
                                  </p:stCondLst>
                                  <p:childTnLst>
                                    <p:animMotion origin="layout" path="M 0 -0.27623 L 0 0.00525 " pathEditMode="fixed" ptsTypes="AA">
                                      <p:cBhvr>
                                        <p:cTn id="6" dur="250" spd="-100000" fill="hold"/>
                                        <p:tgtEl>
                                          <p:spTgt spid="36"/>
                                        </p:tgtEl>
                                        <p:attrNameLst>
                                          <p:attrName>ppt_x</p:attrName>
                                          <p:attrName>ppt_y</p:attrName>
                                        </p:attrNameLst>
                                      </p:cBhvr>
                                    </p:animMotion>
                                  </p:childTnLst>
                                </p:cTn>
                              </p:par>
                              <p:par>
                                <p:cTn id="7" presetID="0" presetClass="path" presetSubtype="0" accel="50000" decel="50000" fill="hold" nodeType="withEffect">
                                  <p:stCondLst>
                                    <p:cond delay="0"/>
                                  </p:stCondLst>
                                  <p:childTnLst>
                                    <p:animMotion origin="layout" path="M 0 -0.27623 L 0 0.00525 " pathEditMode="fixed" ptsTypes="AA">
                                      <p:cBhvr>
                                        <p:cTn id="8" dur="250" spd="-100000" fill="hold"/>
                                        <p:tgtEl>
                                          <p:spTgt spid="45"/>
                                        </p:tgtEl>
                                        <p:attrNameLst>
                                          <p:attrName>ppt_x</p:attrName>
                                          <p:attrName>ppt_y</p:attrName>
                                        </p:attrNameLst>
                                      </p:cBhvr>
                                    </p:animMotion>
                                  </p:childTnLst>
                                </p:cTn>
                              </p:par>
                              <p:par>
                                <p:cTn id="9" presetID="0" presetClass="path" presetSubtype="0" accel="50000" decel="50000" fill="hold" nodeType="withEffect">
                                  <p:stCondLst>
                                    <p:cond delay="0"/>
                                  </p:stCondLst>
                                  <p:childTnLst>
                                    <p:animMotion origin="layout" path="M 0 -0.27623 L 0 0.00525 " pathEditMode="fixed" ptsTypes="AA">
                                      <p:cBhvr>
                                        <p:cTn id="10" dur="250" spd="-100000" fill="hold"/>
                                        <p:tgtEl>
                                          <p:spTgt spid="46"/>
                                        </p:tgtEl>
                                        <p:attrNameLst>
                                          <p:attrName>ppt_x</p:attrName>
                                          <p:attrName>ppt_y</p:attrName>
                                        </p:attrNameLst>
                                      </p:cBhvr>
                                    </p:animMotion>
                                  </p:childTnLst>
                                </p:cTn>
                              </p:par>
                              <p:par>
                                <p:cTn id="11" presetID="0" presetClass="path" presetSubtype="0" accel="50000" decel="50000" fill="hold" grpId="0" nodeType="withEffect">
                                  <p:stCondLst>
                                    <p:cond delay="0"/>
                                  </p:stCondLst>
                                  <p:childTnLst>
                                    <p:animMotion origin="layout" path="M 0 -0.27623 L 0 0.00525 " pathEditMode="fixed" ptsTypes="AA">
                                      <p:cBhvr>
                                        <p:cTn id="12" dur="250" spd="-100000" fill="hold"/>
                                        <p:tgtEl>
                                          <p:spTgt spid="47"/>
                                        </p:tgtEl>
                                        <p:attrNameLst>
                                          <p:attrName>ppt_x</p:attrName>
                                          <p:attrName>ppt_y</p:attrName>
                                        </p:attrNameLst>
                                      </p:cBhvr>
                                    </p:animMotion>
                                  </p:childTnLst>
                                </p:cTn>
                              </p:par>
                              <p:par>
                                <p:cTn id="13" presetID="0" presetClass="path" presetSubtype="0" accel="50000" decel="50000" fill="hold" grpId="0" nodeType="withEffect">
                                  <p:stCondLst>
                                    <p:cond delay="0"/>
                                  </p:stCondLst>
                                  <p:childTnLst>
                                    <p:animMotion origin="layout" path="M 0 -0.27623 L 0 0.00525 " pathEditMode="fixed" ptsTypes="AA">
                                      <p:cBhvr>
                                        <p:cTn id="14" dur="250" spd="-100000" fill="hold"/>
                                        <p:tgtEl>
                                          <p:spTgt spid="48"/>
                                        </p:tgtEl>
                                        <p:attrNameLst>
                                          <p:attrName>ppt_x</p:attrName>
                                          <p:attrName>ppt_y</p:attrName>
                                        </p:attrNameLst>
                                      </p:cBhvr>
                                    </p:animMotion>
                                  </p:childTnLst>
                                </p:cTn>
                              </p:par>
                              <p:par>
                                <p:cTn id="15" presetID="0" presetClass="path" presetSubtype="0" accel="50000" decel="50000" fill="hold" grpId="0" nodeType="withEffect">
                                  <p:stCondLst>
                                    <p:cond delay="0"/>
                                  </p:stCondLst>
                                  <p:childTnLst>
                                    <p:animMotion origin="layout" path="M 0 -0.27623 L 0 0.00525 " pathEditMode="fixed" ptsTypes="AA">
                                      <p:cBhvr>
                                        <p:cTn id="16" dur="250" spd="-100000" fill="hold"/>
                                        <p:tgtEl>
                                          <p:spTgt spid="52"/>
                                        </p:tgtEl>
                                        <p:attrNameLst>
                                          <p:attrName>ppt_x</p:attrName>
                                          <p:attrName>ppt_y</p:attrName>
                                        </p:attrNameLst>
                                      </p:cBhvr>
                                    </p:animMotion>
                                  </p:childTnLst>
                                </p:cTn>
                              </p:par>
                              <p:par>
                                <p:cTn id="17" presetID="0" presetClass="path" presetSubtype="0" accel="50000" decel="50000" fill="hold" grpId="0" nodeType="withEffect">
                                  <p:stCondLst>
                                    <p:cond delay="0"/>
                                  </p:stCondLst>
                                  <p:childTnLst>
                                    <p:animMotion origin="layout" path="M 0 -0.27623 L 0 0.00525 " pathEditMode="fixed" ptsTypes="AA">
                                      <p:cBhvr>
                                        <p:cTn id="18" dur="250" spd="-100000" fill="hold"/>
                                        <p:tgtEl>
                                          <p:spTgt spid="53"/>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48" grpId="0"/>
      <p:bldP spid="52" grpId="0" animBg="1"/>
      <p:bldP spid="53"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0" name="Google Shape;111;p24">
            <a:extLst>
              <a:ext uri="{FF2B5EF4-FFF2-40B4-BE49-F238E27FC236}">
                <a16:creationId xmlns:a16="http://schemas.microsoft.com/office/drawing/2014/main" id="{90BF659C-B358-5A4E-9383-4CC968271C0A}"/>
              </a:ext>
            </a:extLst>
          </p:cNvPr>
          <p:cNvSpPr/>
          <p:nvPr/>
        </p:nvSpPr>
        <p:spPr>
          <a:xfrm rot="10800000">
            <a:off x="0" y="1553687"/>
            <a:ext cx="9220200" cy="3594583"/>
          </a:xfrm>
          <a:prstGeom prst="rect">
            <a:avLst/>
          </a:prstGeom>
          <a:gradFill>
            <a:gsLst>
              <a:gs pos="0">
                <a:srgbClr val="021524"/>
              </a:gs>
              <a:gs pos="100000">
                <a:srgbClr val="010F1E">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36" name="Picture 35">
            <a:extLst>
              <a:ext uri="{FF2B5EF4-FFF2-40B4-BE49-F238E27FC236}">
                <a16:creationId xmlns:a16="http://schemas.microsoft.com/office/drawing/2014/main" id="{F50E4938-48C3-BD4A-B646-DEA706CFCA65}"/>
              </a:ext>
            </a:extLst>
          </p:cNvPr>
          <p:cNvPicPr>
            <a:picLocks noChangeAspect="1"/>
          </p:cNvPicPr>
          <p:nvPr/>
        </p:nvPicPr>
        <p:blipFill>
          <a:blip r:embed="rId3"/>
          <a:stretch>
            <a:fillRect/>
          </a:stretch>
        </p:blipFill>
        <p:spPr>
          <a:xfrm>
            <a:off x="962625" y="-1963591"/>
            <a:ext cx="5016500" cy="3086100"/>
          </a:xfrm>
          <a:prstGeom prst="roundRect">
            <a:avLst/>
          </a:prstGeom>
          <a:ln>
            <a:solidFill>
              <a:srgbClr val="00B0F0"/>
            </a:solidFill>
          </a:ln>
        </p:spPr>
      </p:pic>
      <p:pic>
        <p:nvPicPr>
          <p:cNvPr id="45" name="Picture 44">
            <a:extLst>
              <a:ext uri="{FF2B5EF4-FFF2-40B4-BE49-F238E27FC236}">
                <a16:creationId xmlns:a16="http://schemas.microsoft.com/office/drawing/2014/main" id="{A37BD6F7-21A2-F046-BB58-DC76134CB583}"/>
              </a:ext>
            </a:extLst>
          </p:cNvPr>
          <p:cNvPicPr>
            <a:picLocks noChangeAspect="1"/>
          </p:cNvPicPr>
          <p:nvPr/>
        </p:nvPicPr>
        <p:blipFill rotWithShape="1">
          <a:blip r:embed="rId4"/>
          <a:srcRect l="11674" t="44902" r="2715" b="21869"/>
          <a:stretch/>
        </p:blipFill>
        <p:spPr>
          <a:xfrm>
            <a:off x="949925" y="3865622"/>
            <a:ext cx="5029200" cy="993265"/>
          </a:xfrm>
          <a:prstGeom prst="roundRect">
            <a:avLst/>
          </a:prstGeom>
          <a:ln>
            <a:solidFill>
              <a:srgbClr val="00B050"/>
            </a:solidFill>
          </a:ln>
        </p:spPr>
      </p:pic>
      <p:pic>
        <p:nvPicPr>
          <p:cNvPr id="46" name="Picture 45">
            <a:extLst>
              <a:ext uri="{FF2B5EF4-FFF2-40B4-BE49-F238E27FC236}">
                <a16:creationId xmlns:a16="http://schemas.microsoft.com/office/drawing/2014/main" id="{7CD8C9E3-A916-BB47-8A9B-B3F333C98477}"/>
              </a:ext>
            </a:extLst>
          </p:cNvPr>
          <p:cNvPicPr>
            <a:picLocks noChangeAspect="1"/>
          </p:cNvPicPr>
          <p:nvPr/>
        </p:nvPicPr>
        <p:blipFill>
          <a:blip r:embed="rId5"/>
          <a:stretch>
            <a:fillRect/>
          </a:stretch>
        </p:blipFill>
        <p:spPr>
          <a:xfrm>
            <a:off x="209980" y="1541609"/>
            <a:ext cx="530352" cy="530352"/>
          </a:xfrm>
          <a:prstGeom prst="ellipse">
            <a:avLst/>
          </a:prstGeom>
          <a:ln>
            <a:solidFill>
              <a:srgbClr val="00B050"/>
            </a:solidFill>
          </a:ln>
        </p:spPr>
      </p:pic>
      <p:sp>
        <p:nvSpPr>
          <p:cNvPr id="47" name="Rounded Rectangle 46">
            <a:extLst>
              <a:ext uri="{FF2B5EF4-FFF2-40B4-BE49-F238E27FC236}">
                <a16:creationId xmlns:a16="http://schemas.microsoft.com/office/drawing/2014/main" id="{3BA37AAF-6F97-5444-83A9-1EB539D753B6}"/>
              </a:ext>
            </a:extLst>
          </p:cNvPr>
          <p:cNvSpPr/>
          <p:nvPr/>
        </p:nvSpPr>
        <p:spPr>
          <a:xfrm>
            <a:off x="949925" y="1497021"/>
            <a:ext cx="5374675" cy="1040296"/>
          </a:xfrm>
          <a:prstGeom prst="roundRect">
            <a:avLst/>
          </a:prstGeom>
          <a:solidFill>
            <a:schemeClr val="tx1">
              <a:lumMod val="85000"/>
              <a:lumOff val="15000"/>
            </a:schemeClr>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Google Shape;140;p28">
            <a:extLst>
              <a:ext uri="{FF2B5EF4-FFF2-40B4-BE49-F238E27FC236}">
                <a16:creationId xmlns:a16="http://schemas.microsoft.com/office/drawing/2014/main" id="{028B0C17-2EA7-E448-81DE-BA7780C0D742}"/>
              </a:ext>
            </a:extLst>
          </p:cNvPr>
          <p:cNvSpPr txBox="1">
            <a:spLocks/>
          </p:cNvSpPr>
          <p:nvPr/>
        </p:nvSpPr>
        <p:spPr>
          <a:xfrm>
            <a:off x="1079877" y="1596652"/>
            <a:ext cx="5320923" cy="84103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000" dirty="0">
                <a:solidFill>
                  <a:schemeClr val="bg1"/>
                </a:solidFill>
                <a:latin typeface="Roboto Light"/>
                <a:ea typeface="Roboto Light"/>
                <a:cs typeface="Roboto Light"/>
                <a:sym typeface="Roboto Light"/>
              </a:rPr>
              <a:t>We should also try setting a dummy-value in the cache, to reduce </a:t>
            </a:r>
            <a:r>
              <a:rPr lang="en-US" sz="2000" dirty="0" err="1">
                <a:solidFill>
                  <a:schemeClr val="bg1"/>
                </a:solidFill>
                <a:latin typeface="Roboto Light"/>
                <a:ea typeface="Roboto Light"/>
                <a:cs typeface="Roboto Light"/>
                <a:sym typeface="Roboto Light"/>
              </a:rPr>
              <a:t>lua</a:t>
            </a:r>
            <a:r>
              <a:rPr lang="en-US" sz="2000" dirty="0">
                <a:solidFill>
                  <a:schemeClr val="bg1"/>
                </a:solidFill>
                <a:latin typeface="Roboto Light"/>
                <a:ea typeface="Roboto Light"/>
                <a:cs typeface="Roboto Light"/>
                <a:sym typeface="Roboto Light"/>
              </a:rPr>
              <a:t> memory pressure</a:t>
            </a:r>
          </a:p>
        </p:txBody>
      </p:sp>
      <p:sp>
        <p:nvSpPr>
          <p:cNvPr id="49" name="Rounded Rectangle 48">
            <a:extLst>
              <a:ext uri="{FF2B5EF4-FFF2-40B4-BE49-F238E27FC236}">
                <a16:creationId xmlns:a16="http://schemas.microsoft.com/office/drawing/2014/main" id="{A7380E2C-3435-2B41-851F-E9107CEF5634}"/>
              </a:ext>
            </a:extLst>
          </p:cNvPr>
          <p:cNvSpPr/>
          <p:nvPr/>
        </p:nvSpPr>
        <p:spPr>
          <a:xfrm>
            <a:off x="2971799" y="5233447"/>
            <a:ext cx="5187433" cy="937468"/>
          </a:xfrm>
          <a:prstGeom prst="roundRect">
            <a:avLst/>
          </a:prstGeom>
          <a:solidFill>
            <a:schemeClr val="accent4">
              <a:lumMod val="50000"/>
            </a:schemeClr>
          </a:solid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Google Shape;140;p28">
            <a:extLst>
              <a:ext uri="{FF2B5EF4-FFF2-40B4-BE49-F238E27FC236}">
                <a16:creationId xmlns:a16="http://schemas.microsoft.com/office/drawing/2014/main" id="{6813D0A6-74CA-B84A-8CA3-5E3A6E7C0C8C}"/>
              </a:ext>
            </a:extLst>
          </p:cNvPr>
          <p:cNvSpPr txBox="1">
            <a:spLocks/>
          </p:cNvSpPr>
          <p:nvPr/>
        </p:nvSpPr>
        <p:spPr>
          <a:xfrm>
            <a:off x="3035643" y="5359589"/>
            <a:ext cx="5018316" cy="68518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00" dirty="0">
                <a:solidFill>
                  <a:srgbClr val="FFFFFF"/>
                </a:solidFill>
                <a:latin typeface="Roboto Light"/>
                <a:ea typeface="Roboto Light"/>
                <a:cs typeface="Roboto Light"/>
                <a:sym typeface="Roboto Light"/>
              </a:rPr>
              <a:t>Oh wow, great point I hadn’t considered that! </a:t>
            </a:r>
          </a:p>
          <a:p>
            <a:r>
              <a:rPr lang="en-US" sz="1800" dirty="0">
                <a:solidFill>
                  <a:srgbClr val="FFFFFF"/>
                </a:solidFill>
                <a:latin typeface="Roboto Light"/>
                <a:ea typeface="Roboto Light"/>
                <a:cs typeface="Roboto Light"/>
                <a:sym typeface="Roboto Light"/>
              </a:rPr>
              <a:t>Let me iterate on this…</a:t>
            </a:r>
          </a:p>
        </p:txBody>
      </p:sp>
      <p:sp>
        <p:nvSpPr>
          <p:cNvPr id="52" name="Rounded Rectangle 51">
            <a:extLst>
              <a:ext uri="{FF2B5EF4-FFF2-40B4-BE49-F238E27FC236}">
                <a16:creationId xmlns:a16="http://schemas.microsoft.com/office/drawing/2014/main" id="{FCC71E23-C6F4-8F44-BF09-A109DBB0A0C2}"/>
              </a:ext>
            </a:extLst>
          </p:cNvPr>
          <p:cNvSpPr/>
          <p:nvPr/>
        </p:nvSpPr>
        <p:spPr>
          <a:xfrm>
            <a:off x="949925" y="2803930"/>
            <a:ext cx="1265637" cy="795079"/>
          </a:xfrm>
          <a:prstGeom prst="roundRect">
            <a:avLst/>
          </a:prstGeom>
          <a:solidFill>
            <a:schemeClr val="tx1">
              <a:lumMod val="85000"/>
              <a:lumOff val="15000"/>
            </a:schemeClr>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Google Shape;140;p28">
            <a:extLst>
              <a:ext uri="{FF2B5EF4-FFF2-40B4-BE49-F238E27FC236}">
                <a16:creationId xmlns:a16="http://schemas.microsoft.com/office/drawing/2014/main" id="{6D6688F8-34BE-F749-98E1-F098A7405E6D}"/>
              </a:ext>
            </a:extLst>
          </p:cNvPr>
          <p:cNvSpPr txBox="1">
            <a:spLocks/>
          </p:cNvSpPr>
          <p:nvPr/>
        </p:nvSpPr>
        <p:spPr>
          <a:xfrm>
            <a:off x="1079877" y="2903562"/>
            <a:ext cx="1240959" cy="61924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000" dirty="0">
                <a:solidFill>
                  <a:schemeClr val="bg1"/>
                </a:solidFill>
                <a:latin typeface="Roboto Light"/>
                <a:ea typeface="Roboto Light"/>
                <a:cs typeface="Roboto Light"/>
                <a:sym typeface="Roboto Light"/>
              </a:rPr>
              <a:t>Try this</a:t>
            </a:r>
          </a:p>
        </p:txBody>
      </p:sp>
      <p:pic>
        <p:nvPicPr>
          <p:cNvPr id="54" name="Picture 53">
            <a:extLst>
              <a:ext uri="{FF2B5EF4-FFF2-40B4-BE49-F238E27FC236}">
                <a16:creationId xmlns:a16="http://schemas.microsoft.com/office/drawing/2014/main" id="{3DF8BBB6-7848-F349-9101-05F5A32AC83D}"/>
              </a:ext>
            </a:extLst>
          </p:cNvPr>
          <p:cNvPicPr>
            <a:picLocks noChangeAspect="1"/>
          </p:cNvPicPr>
          <p:nvPr/>
        </p:nvPicPr>
        <p:blipFill>
          <a:blip r:embed="rId6"/>
          <a:stretch>
            <a:fillRect/>
          </a:stretch>
        </p:blipFill>
        <p:spPr>
          <a:xfrm>
            <a:off x="8418362" y="5238750"/>
            <a:ext cx="530352" cy="530352"/>
          </a:xfrm>
          <a:prstGeom prst="ellipse">
            <a:avLst/>
          </a:prstGeom>
          <a:ln>
            <a:solidFill>
              <a:srgbClr val="C00000"/>
            </a:solidFill>
          </a:ln>
        </p:spPr>
      </p:pic>
    </p:spTree>
    <p:extLst>
      <p:ext uri="{BB962C8B-B14F-4D97-AF65-F5344CB8AC3E}">
        <p14:creationId xmlns:p14="http://schemas.microsoft.com/office/powerpoint/2010/main" val="19769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withEffect">
                                  <p:stCondLst>
                                    <p:cond delay="0"/>
                                  </p:stCondLst>
                                  <p:childTnLst>
                                    <p:animMotion origin="layout" path="M 0 -0.24569 L 0 0.00617 " pathEditMode="fixed" ptsTypes="AA">
                                      <p:cBhvr>
                                        <p:cTn id="6" dur="250" spd="-100000" fill="hold"/>
                                        <p:tgtEl>
                                          <p:spTgt spid="36"/>
                                        </p:tgtEl>
                                        <p:attrNameLst>
                                          <p:attrName>ppt_x</p:attrName>
                                          <p:attrName>ppt_y</p:attrName>
                                        </p:attrNameLst>
                                      </p:cBhvr>
                                    </p:animMotion>
                                  </p:childTnLst>
                                </p:cTn>
                              </p:par>
                              <p:par>
                                <p:cTn id="7" presetID="0" presetClass="path" presetSubtype="0" accel="50000" decel="50000" fill="hold" nodeType="withEffect">
                                  <p:stCondLst>
                                    <p:cond delay="0"/>
                                  </p:stCondLst>
                                  <p:childTnLst>
                                    <p:animMotion origin="layout" path="M 0 -0.24569 L 0 0.00617 " pathEditMode="fixed" ptsTypes="AA">
                                      <p:cBhvr>
                                        <p:cTn id="8" dur="250" spd="-100000" fill="hold"/>
                                        <p:tgtEl>
                                          <p:spTgt spid="45"/>
                                        </p:tgtEl>
                                        <p:attrNameLst>
                                          <p:attrName>ppt_x</p:attrName>
                                          <p:attrName>ppt_y</p:attrName>
                                        </p:attrNameLst>
                                      </p:cBhvr>
                                    </p:animMotion>
                                  </p:childTnLst>
                                </p:cTn>
                              </p:par>
                              <p:par>
                                <p:cTn id="9" presetID="0" presetClass="path" presetSubtype="0" accel="50000" decel="50000" fill="hold" nodeType="withEffect">
                                  <p:stCondLst>
                                    <p:cond delay="0"/>
                                  </p:stCondLst>
                                  <p:childTnLst>
                                    <p:animMotion origin="layout" path="M 0 -0.24569 L 0 0.00617 " pathEditMode="fixed" ptsTypes="AA">
                                      <p:cBhvr>
                                        <p:cTn id="10" dur="250" spd="-100000" fill="hold"/>
                                        <p:tgtEl>
                                          <p:spTgt spid="46"/>
                                        </p:tgtEl>
                                        <p:attrNameLst>
                                          <p:attrName>ppt_x</p:attrName>
                                          <p:attrName>ppt_y</p:attrName>
                                        </p:attrNameLst>
                                      </p:cBhvr>
                                    </p:animMotion>
                                  </p:childTnLst>
                                </p:cTn>
                              </p:par>
                              <p:par>
                                <p:cTn id="11" presetID="0" presetClass="path" presetSubtype="0" accel="50000" decel="50000" fill="hold" grpId="0" nodeType="withEffect">
                                  <p:stCondLst>
                                    <p:cond delay="0"/>
                                  </p:stCondLst>
                                  <p:childTnLst>
                                    <p:animMotion origin="layout" path="M 0 -0.24569 L 0 0.00617 " pathEditMode="fixed" ptsTypes="AA">
                                      <p:cBhvr>
                                        <p:cTn id="12" dur="250" spd="-100000" fill="hold"/>
                                        <p:tgtEl>
                                          <p:spTgt spid="47"/>
                                        </p:tgtEl>
                                        <p:attrNameLst>
                                          <p:attrName>ppt_x</p:attrName>
                                          <p:attrName>ppt_y</p:attrName>
                                        </p:attrNameLst>
                                      </p:cBhvr>
                                    </p:animMotion>
                                  </p:childTnLst>
                                </p:cTn>
                              </p:par>
                              <p:par>
                                <p:cTn id="13" presetID="0" presetClass="path" presetSubtype="0" accel="50000" decel="50000" fill="hold" grpId="0" nodeType="withEffect">
                                  <p:stCondLst>
                                    <p:cond delay="0"/>
                                  </p:stCondLst>
                                  <p:childTnLst>
                                    <p:animMotion origin="layout" path="M 0 -0.24599 L 0 0.00586 " pathEditMode="fixed" ptsTypes="AA">
                                      <p:cBhvr>
                                        <p:cTn id="14" dur="250" spd="-100000" fill="hold"/>
                                        <p:tgtEl>
                                          <p:spTgt spid="48"/>
                                        </p:tgtEl>
                                        <p:attrNameLst>
                                          <p:attrName>ppt_x</p:attrName>
                                          <p:attrName>ppt_y</p:attrName>
                                        </p:attrNameLst>
                                      </p:cBhvr>
                                    </p:animMotion>
                                  </p:childTnLst>
                                </p:cTn>
                              </p:par>
                              <p:par>
                                <p:cTn id="15" presetID="0" presetClass="path" presetSubtype="0" accel="50000" decel="50000" fill="hold" grpId="0" nodeType="withEffect">
                                  <p:stCondLst>
                                    <p:cond delay="0"/>
                                  </p:stCondLst>
                                  <p:childTnLst>
                                    <p:animMotion origin="layout" path="M 0 -0.24569 L 0 0.00617 " pathEditMode="fixed" ptsTypes="AA">
                                      <p:cBhvr>
                                        <p:cTn id="16" dur="250" spd="-100000" fill="hold"/>
                                        <p:tgtEl>
                                          <p:spTgt spid="49"/>
                                        </p:tgtEl>
                                        <p:attrNameLst>
                                          <p:attrName>ppt_x</p:attrName>
                                          <p:attrName>ppt_y</p:attrName>
                                        </p:attrNameLst>
                                      </p:cBhvr>
                                    </p:animMotion>
                                  </p:childTnLst>
                                </p:cTn>
                              </p:par>
                              <p:par>
                                <p:cTn id="17" presetID="0" presetClass="path" presetSubtype="0" accel="50000" decel="50000" fill="hold" grpId="0" nodeType="withEffect">
                                  <p:stCondLst>
                                    <p:cond delay="0"/>
                                  </p:stCondLst>
                                  <p:childTnLst>
                                    <p:animMotion origin="layout" path="M 0 -0.24569 L 0 0.00617 " pathEditMode="fixed" ptsTypes="AA">
                                      <p:cBhvr>
                                        <p:cTn id="18" dur="250" spd="-100000" fill="hold"/>
                                        <p:tgtEl>
                                          <p:spTgt spid="50"/>
                                        </p:tgtEl>
                                        <p:attrNameLst>
                                          <p:attrName>ppt_x</p:attrName>
                                          <p:attrName>ppt_y</p:attrName>
                                        </p:attrNameLst>
                                      </p:cBhvr>
                                    </p:animMotion>
                                  </p:childTnLst>
                                </p:cTn>
                              </p:par>
                              <p:par>
                                <p:cTn id="19" presetID="0" presetClass="path" presetSubtype="0" accel="50000" decel="50000" fill="hold" grpId="0" nodeType="withEffect">
                                  <p:stCondLst>
                                    <p:cond delay="0"/>
                                  </p:stCondLst>
                                  <p:childTnLst>
                                    <p:animMotion origin="layout" path="M 0 -0.24569 L 0 0.00617 " pathEditMode="fixed" ptsTypes="AA">
                                      <p:cBhvr>
                                        <p:cTn id="20" dur="250" spd="-100000" fill="hold"/>
                                        <p:tgtEl>
                                          <p:spTgt spid="52"/>
                                        </p:tgtEl>
                                        <p:attrNameLst>
                                          <p:attrName>ppt_x</p:attrName>
                                          <p:attrName>ppt_y</p:attrName>
                                        </p:attrNameLst>
                                      </p:cBhvr>
                                    </p:animMotion>
                                  </p:childTnLst>
                                </p:cTn>
                              </p:par>
                              <p:par>
                                <p:cTn id="21" presetID="0" presetClass="path" presetSubtype="0" accel="50000" decel="50000" fill="hold" grpId="0" nodeType="withEffect">
                                  <p:stCondLst>
                                    <p:cond delay="0"/>
                                  </p:stCondLst>
                                  <p:childTnLst>
                                    <p:animMotion origin="layout" path="M 0 -0.24569 L 0 0.00617 " pathEditMode="fixed" ptsTypes="AA">
                                      <p:cBhvr>
                                        <p:cTn id="22" dur="250" spd="-100000" fill="hold"/>
                                        <p:tgtEl>
                                          <p:spTgt spid="53"/>
                                        </p:tgtEl>
                                        <p:attrNameLst>
                                          <p:attrName>ppt_x</p:attrName>
                                          <p:attrName>ppt_y</p:attrName>
                                        </p:attrNameLst>
                                      </p:cBhvr>
                                    </p:animMotion>
                                  </p:childTnLst>
                                </p:cTn>
                              </p:par>
                              <p:par>
                                <p:cTn id="23" presetID="0" presetClass="path" presetSubtype="0" accel="50000" decel="50000" fill="hold" nodeType="withEffect">
                                  <p:stCondLst>
                                    <p:cond delay="0"/>
                                  </p:stCondLst>
                                  <p:childTnLst>
                                    <p:animMotion origin="layout" path="M 0 -0.24569 L 0 0.00617 " pathEditMode="fixed" ptsTypes="AA">
                                      <p:cBhvr>
                                        <p:cTn id="24" dur="250" spd="-100000" fill="hold"/>
                                        <p:tgtEl>
                                          <p:spTgt spid="54"/>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48" grpId="0"/>
      <p:bldP spid="49" grpId="0" animBg="1"/>
      <p:bldP spid="50" grpId="0"/>
      <p:bldP spid="52" grpId="0" animBg="1"/>
      <p:bldP spid="53"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0" name="Google Shape;111;p24">
            <a:extLst>
              <a:ext uri="{FF2B5EF4-FFF2-40B4-BE49-F238E27FC236}">
                <a16:creationId xmlns:a16="http://schemas.microsoft.com/office/drawing/2014/main" id="{90BF659C-B358-5A4E-9383-4CC968271C0A}"/>
              </a:ext>
            </a:extLst>
          </p:cNvPr>
          <p:cNvSpPr/>
          <p:nvPr/>
        </p:nvSpPr>
        <p:spPr>
          <a:xfrm rot="10800000">
            <a:off x="0" y="1553687"/>
            <a:ext cx="9220200" cy="3594583"/>
          </a:xfrm>
          <a:prstGeom prst="rect">
            <a:avLst/>
          </a:prstGeom>
          <a:gradFill>
            <a:gsLst>
              <a:gs pos="0">
                <a:srgbClr val="021524"/>
              </a:gs>
              <a:gs pos="100000">
                <a:srgbClr val="010F1E">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4" name="Picture 3">
            <a:extLst>
              <a:ext uri="{FF2B5EF4-FFF2-40B4-BE49-F238E27FC236}">
                <a16:creationId xmlns:a16="http://schemas.microsoft.com/office/drawing/2014/main" id="{ACD95A72-4C52-5244-81A1-B70575777B01}"/>
              </a:ext>
            </a:extLst>
          </p:cNvPr>
          <p:cNvPicPr>
            <a:picLocks noChangeAspect="1"/>
          </p:cNvPicPr>
          <p:nvPr/>
        </p:nvPicPr>
        <p:blipFill>
          <a:blip r:embed="rId3"/>
          <a:stretch>
            <a:fillRect/>
          </a:stretch>
        </p:blipFill>
        <p:spPr>
          <a:xfrm>
            <a:off x="143773" y="981233"/>
            <a:ext cx="8932653" cy="2995931"/>
          </a:xfrm>
          <a:prstGeom prst="rect">
            <a:avLst/>
          </a:prstGeom>
          <a:ln>
            <a:noFill/>
          </a:ln>
        </p:spPr>
      </p:pic>
    </p:spTree>
    <p:extLst>
      <p:ext uri="{BB962C8B-B14F-4D97-AF65-F5344CB8AC3E}">
        <p14:creationId xmlns:p14="http://schemas.microsoft.com/office/powerpoint/2010/main" val="65215897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0" name="Google Shape;111;p24">
            <a:extLst>
              <a:ext uri="{FF2B5EF4-FFF2-40B4-BE49-F238E27FC236}">
                <a16:creationId xmlns:a16="http://schemas.microsoft.com/office/drawing/2014/main" id="{90BF659C-B358-5A4E-9383-4CC968271C0A}"/>
              </a:ext>
            </a:extLst>
          </p:cNvPr>
          <p:cNvSpPr/>
          <p:nvPr/>
        </p:nvSpPr>
        <p:spPr>
          <a:xfrm rot="10800000">
            <a:off x="0" y="1553687"/>
            <a:ext cx="9220200" cy="3594583"/>
          </a:xfrm>
          <a:prstGeom prst="rect">
            <a:avLst/>
          </a:prstGeom>
          <a:gradFill>
            <a:gsLst>
              <a:gs pos="0">
                <a:srgbClr val="021524"/>
              </a:gs>
              <a:gs pos="100000">
                <a:srgbClr val="010F1E">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4" name="Picture 3">
            <a:extLst>
              <a:ext uri="{FF2B5EF4-FFF2-40B4-BE49-F238E27FC236}">
                <a16:creationId xmlns:a16="http://schemas.microsoft.com/office/drawing/2014/main" id="{ACD95A72-4C52-5244-81A1-B70575777B01}"/>
              </a:ext>
            </a:extLst>
          </p:cNvPr>
          <p:cNvPicPr>
            <a:picLocks noChangeAspect="1"/>
          </p:cNvPicPr>
          <p:nvPr/>
        </p:nvPicPr>
        <p:blipFill>
          <a:blip r:embed="rId3"/>
          <a:stretch>
            <a:fillRect/>
          </a:stretch>
        </p:blipFill>
        <p:spPr>
          <a:xfrm>
            <a:off x="143773" y="981233"/>
            <a:ext cx="8932653" cy="2995931"/>
          </a:xfrm>
          <a:prstGeom prst="rect">
            <a:avLst/>
          </a:prstGeom>
          <a:ln>
            <a:noFill/>
          </a:ln>
        </p:spPr>
      </p:pic>
      <p:sp>
        <p:nvSpPr>
          <p:cNvPr id="6" name="Down Arrow 5">
            <a:extLst>
              <a:ext uri="{FF2B5EF4-FFF2-40B4-BE49-F238E27FC236}">
                <a16:creationId xmlns:a16="http://schemas.microsoft.com/office/drawing/2014/main" id="{58B01A8D-398A-E544-8EA2-13A88AAEA636}"/>
              </a:ext>
            </a:extLst>
          </p:cNvPr>
          <p:cNvSpPr/>
          <p:nvPr/>
        </p:nvSpPr>
        <p:spPr>
          <a:xfrm rot="5400000">
            <a:off x="4095637" y="1981312"/>
            <a:ext cx="314269" cy="1647545"/>
          </a:xfrm>
          <a:prstGeom prst="downArrow">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own Arrow 6">
            <a:extLst>
              <a:ext uri="{FF2B5EF4-FFF2-40B4-BE49-F238E27FC236}">
                <a16:creationId xmlns:a16="http://schemas.microsoft.com/office/drawing/2014/main" id="{83273E73-7FA8-FF42-B588-705D7FD48B1B}"/>
              </a:ext>
            </a:extLst>
          </p:cNvPr>
          <p:cNvSpPr/>
          <p:nvPr/>
        </p:nvSpPr>
        <p:spPr>
          <a:xfrm rot="5079790">
            <a:off x="7103865" y="1007283"/>
            <a:ext cx="290703" cy="1524000"/>
          </a:xfrm>
          <a:prstGeom prst="downArrow">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7862535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23"/>
          <p:cNvSpPr txBox="1"/>
          <p:nvPr/>
        </p:nvSpPr>
        <p:spPr>
          <a:xfrm>
            <a:off x="3639125" y="1855150"/>
            <a:ext cx="4974600" cy="1018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US" sz="3200" dirty="0">
                <a:solidFill>
                  <a:schemeClr val="lt1"/>
                </a:solidFill>
                <a:latin typeface="Roboto Light"/>
                <a:ea typeface="Roboto Light"/>
                <a:cs typeface="Roboto Light"/>
                <a:sym typeface="Roboto Light"/>
              </a:rPr>
              <a:t>Offer a Product</a:t>
            </a:r>
          </a:p>
        </p:txBody>
      </p:sp>
      <p:sp>
        <p:nvSpPr>
          <p:cNvPr id="104" name="Google Shape;104;p23"/>
          <p:cNvSpPr txBox="1"/>
          <p:nvPr/>
        </p:nvSpPr>
        <p:spPr>
          <a:xfrm>
            <a:off x="1471200" y="1967225"/>
            <a:ext cx="794700" cy="1284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7200" dirty="0">
                <a:solidFill>
                  <a:srgbClr val="FFFFFF"/>
                </a:solidFill>
                <a:latin typeface="Roboto Thin"/>
                <a:ea typeface="Roboto Thin"/>
                <a:cs typeface="Roboto Thin"/>
                <a:sym typeface="Roboto Thin"/>
              </a:rPr>
              <a:t>4</a:t>
            </a:r>
            <a:endParaRPr sz="7200" dirty="0">
              <a:solidFill>
                <a:srgbClr val="FFFFFF"/>
              </a:solidFill>
              <a:latin typeface="Roboto Thin"/>
              <a:ea typeface="Roboto Thin"/>
              <a:cs typeface="Roboto Thin"/>
              <a:sym typeface="Roboto Thin"/>
            </a:endParaRPr>
          </a:p>
        </p:txBody>
      </p:sp>
      <p:sp>
        <p:nvSpPr>
          <p:cNvPr id="105" name="Google Shape;105;p23"/>
          <p:cNvSpPr txBox="1"/>
          <p:nvPr/>
        </p:nvSpPr>
        <p:spPr>
          <a:xfrm>
            <a:off x="3698249" y="2978300"/>
            <a:ext cx="4915475" cy="1498450"/>
          </a:xfrm>
          <a:prstGeom prst="rect">
            <a:avLst/>
          </a:prstGeom>
          <a:noFill/>
          <a:ln>
            <a:noFill/>
          </a:ln>
        </p:spPr>
        <p:txBody>
          <a:bodyPr spcFirstLastPara="1" wrap="square" lIns="91425" tIns="91425" rIns="91425" bIns="91425" anchor="t" anchorCtr="0">
            <a:noAutofit/>
          </a:bodyPr>
          <a:lstStyle/>
          <a:p>
            <a:pPr lvl="0"/>
            <a:r>
              <a:rPr lang="en-US" sz="2400" dirty="0">
                <a:solidFill>
                  <a:srgbClr val="4A86E8"/>
                </a:solidFill>
                <a:latin typeface="Roboto Light"/>
                <a:ea typeface="Roboto Light"/>
                <a:cs typeface="Roboto Light"/>
                <a:sym typeface="Roboto Light"/>
              </a:rPr>
              <a:t>Think of the technology and its integrations as a complete product</a:t>
            </a:r>
            <a:endParaRPr sz="2400" dirty="0">
              <a:solidFill>
                <a:srgbClr val="4A86E8"/>
              </a:solidFill>
              <a:latin typeface="Roboto Light"/>
              <a:ea typeface="Roboto Light"/>
              <a:cs typeface="Roboto Light"/>
              <a:sym typeface="Roboto Light"/>
            </a:endParaRPr>
          </a:p>
        </p:txBody>
      </p:sp>
    </p:spTree>
    <p:extLst>
      <p:ext uri="{BB962C8B-B14F-4D97-AF65-F5344CB8AC3E}">
        <p14:creationId xmlns:p14="http://schemas.microsoft.com/office/powerpoint/2010/main" val="110985900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40;p28">
            <a:extLst>
              <a:ext uri="{FF2B5EF4-FFF2-40B4-BE49-F238E27FC236}">
                <a16:creationId xmlns:a16="http://schemas.microsoft.com/office/drawing/2014/main" id="{6ABE9523-D110-0F44-8C27-1279FA2DA2A0}"/>
              </a:ext>
            </a:extLst>
          </p:cNvPr>
          <p:cNvSpPr txBox="1">
            <a:spLocks/>
          </p:cNvSpPr>
          <p:nvPr/>
        </p:nvSpPr>
        <p:spPr>
          <a:xfrm>
            <a:off x="773858" y="733050"/>
            <a:ext cx="3611418" cy="94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en-US" sz="3000" dirty="0">
              <a:solidFill>
                <a:srgbClr val="FFFFFF"/>
              </a:solidFill>
              <a:latin typeface="Roboto Light"/>
              <a:ea typeface="Roboto Light"/>
              <a:cs typeface="Roboto Light"/>
              <a:sym typeface="Roboto Light"/>
            </a:endParaRPr>
          </a:p>
        </p:txBody>
      </p:sp>
      <p:sp>
        <p:nvSpPr>
          <p:cNvPr id="5" name="Google Shape;140;p28">
            <a:extLst>
              <a:ext uri="{FF2B5EF4-FFF2-40B4-BE49-F238E27FC236}">
                <a16:creationId xmlns:a16="http://schemas.microsoft.com/office/drawing/2014/main" id="{AB4143A2-FB75-534E-92E7-60C15D793337}"/>
              </a:ext>
            </a:extLst>
          </p:cNvPr>
          <p:cNvSpPr txBox="1">
            <a:spLocks/>
          </p:cNvSpPr>
          <p:nvPr/>
        </p:nvSpPr>
        <p:spPr>
          <a:xfrm>
            <a:off x="952500" y="589765"/>
            <a:ext cx="6735744" cy="94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000" dirty="0">
                <a:solidFill>
                  <a:srgbClr val="FFFFFF"/>
                </a:solidFill>
                <a:latin typeface="Roboto Light"/>
                <a:ea typeface="Roboto Light"/>
                <a:cs typeface="Roboto Light"/>
                <a:sym typeface="Roboto Light"/>
              </a:rPr>
              <a:t>Docs First Approach</a:t>
            </a:r>
          </a:p>
        </p:txBody>
      </p:sp>
      <p:sp>
        <p:nvSpPr>
          <p:cNvPr id="6" name="Google Shape;143;p28">
            <a:extLst>
              <a:ext uri="{FF2B5EF4-FFF2-40B4-BE49-F238E27FC236}">
                <a16:creationId xmlns:a16="http://schemas.microsoft.com/office/drawing/2014/main" id="{13120D8F-F0C5-BC41-A031-ABBA38BAF6CB}"/>
              </a:ext>
            </a:extLst>
          </p:cNvPr>
          <p:cNvSpPr txBox="1">
            <a:spLocks/>
          </p:cNvSpPr>
          <p:nvPr/>
        </p:nvSpPr>
        <p:spPr>
          <a:xfrm>
            <a:off x="952500" y="1507479"/>
            <a:ext cx="3733800" cy="122578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lvl="1"/>
            <a:r>
              <a:rPr lang="en-US" sz="1600" b="1" dirty="0">
                <a:solidFill>
                  <a:srgbClr val="4A86E8">
                    <a:alpha val="99000"/>
                  </a:srgbClr>
                </a:solidFill>
                <a:latin typeface="Roboto"/>
                <a:ea typeface="Roboto"/>
              </a:rPr>
              <a:t>Lowers Operational Staffing Needs</a:t>
            </a:r>
          </a:p>
          <a:p>
            <a:pPr>
              <a:spcBef>
                <a:spcPts val="1000"/>
              </a:spcBef>
              <a:spcAft>
                <a:spcPts val="1000"/>
              </a:spcAft>
            </a:pPr>
            <a:r>
              <a:rPr lang="en-US" dirty="0">
                <a:solidFill>
                  <a:srgbClr val="FFFFFF"/>
                </a:solidFill>
                <a:latin typeface="Roboto"/>
                <a:ea typeface="Roboto"/>
                <a:cs typeface="Roboto"/>
                <a:sym typeface="Roboto"/>
              </a:rPr>
              <a:t>Good documentation drastically reduces the need to meet &amp; plan integrations, thus reducing the need for a large support team.</a:t>
            </a:r>
          </a:p>
        </p:txBody>
      </p:sp>
      <p:sp>
        <p:nvSpPr>
          <p:cNvPr id="14" name="Google Shape;143;p28">
            <a:extLst>
              <a:ext uri="{FF2B5EF4-FFF2-40B4-BE49-F238E27FC236}">
                <a16:creationId xmlns:a16="http://schemas.microsoft.com/office/drawing/2014/main" id="{3CF76D16-CE95-9445-9341-2C345BAB91D2}"/>
              </a:ext>
            </a:extLst>
          </p:cNvPr>
          <p:cNvSpPr txBox="1">
            <a:spLocks/>
          </p:cNvSpPr>
          <p:nvPr/>
        </p:nvSpPr>
        <p:spPr>
          <a:xfrm>
            <a:off x="960456" y="2876550"/>
            <a:ext cx="3733800" cy="146566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lvl="1"/>
            <a:r>
              <a:rPr lang="en-US" sz="1600" b="1" dirty="0">
                <a:solidFill>
                  <a:srgbClr val="4A86E8">
                    <a:alpha val="99000"/>
                  </a:srgbClr>
                </a:solidFill>
                <a:latin typeface="Roboto"/>
                <a:ea typeface="Roboto"/>
              </a:rPr>
              <a:t>Good Engineering Culture</a:t>
            </a:r>
          </a:p>
          <a:p>
            <a:pPr>
              <a:spcBef>
                <a:spcPts val="1000"/>
              </a:spcBef>
              <a:spcAft>
                <a:spcPts val="1000"/>
              </a:spcAft>
            </a:pPr>
            <a:r>
              <a:rPr lang="en-US" dirty="0">
                <a:solidFill>
                  <a:srgbClr val="FFFFFF"/>
                </a:solidFill>
                <a:latin typeface="Roboto"/>
                <a:ea typeface="Roboto"/>
                <a:cs typeface="Roboto"/>
                <a:sym typeface="Roboto"/>
              </a:rPr>
              <a:t>Providing environment-specific documentation provides your customers with the opportunity to innovate around your product, and enables DevOps!</a:t>
            </a:r>
          </a:p>
        </p:txBody>
      </p:sp>
      <p:sp>
        <p:nvSpPr>
          <p:cNvPr id="12" name="Google Shape;143;p28">
            <a:extLst>
              <a:ext uri="{FF2B5EF4-FFF2-40B4-BE49-F238E27FC236}">
                <a16:creationId xmlns:a16="http://schemas.microsoft.com/office/drawing/2014/main" id="{5FE8EBB6-5881-3047-B952-9B3CD04F2938}"/>
              </a:ext>
            </a:extLst>
          </p:cNvPr>
          <p:cNvSpPr txBox="1">
            <a:spLocks/>
          </p:cNvSpPr>
          <p:nvPr/>
        </p:nvSpPr>
        <p:spPr>
          <a:xfrm>
            <a:off x="4800600" y="3933593"/>
            <a:ext cx="3733800" cy="146566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lvl="1"/>
            <a:r>
              <a:rPr lang="en-US" sz="1000" dirty="0">
                <a:solidFill>
                  <a:srgbClr val="FFFFFF"/>
                </a:solidFill>
                <a:latin typeface="Roboto"/>
                <a:ea typeface="Roboto"/>
                <a:cs typeface="Roboto"/>
                <a:sym typeface="Roboto"/>
              </a:rPr>
              <a:t>Optum’s docs site contains 34 pages, covering everything</a:t>
            </a:r>
          </a:p>
          <a:p>
            <a:pPr lvl="1"/>
            <a:r>
              <a:rPr lang="en-US" sz="1000" dirty="0">
                <a:solidFill>
                  <a:srgbClr val="FFFFFF"/>
                </a:solidFill>
                <a:latin typeface="Roboto"/>
                <a:ea typeface="Roboto"/>
                <a:cs typeface="Roboto"/>
                <a:sym typeface="Roboto"/>
              </a:rPr>
              <a:t>from supported security patterns, to self-service instructions.</a:t>
            </a:r>
          </a:p>
          <a:p>
            <a:pPr lvl="1"/>
            <a:r>
              <a:rPr lang="en-US" sz="1000" dirty="0">
                <a:solidFill>
                  <a:srgbClr val="FFFFFF"/>
                </a:solidFill>
                <a:latin typeface="Roboto"/>
                <a:ea typeface="Roboto"/>
                <a:cs typeface="Roboto"/>
                <a:sym typeface="Roboto"/>
              </a:rPr>
              <a:t>Yes, we did give it an internal mascot </a:t>
            </a:r>
            <a:r>
              <a:rPr lang="en-US" sz="1000" dirty="0">
                <a:solidFill>
                  <a:srgbClr val="FFFFFF"/>
                </a:solidFill>
                <a:latin typeface="Roboto"/>
                <a:ea typeface="Roboto"/>
                <a:cs typeface="Roboto"/>
                <a:sym typeface="Wingdings" pitchFamily="2" charset="2"/>
              </a:rPr>
              <a:t></a:t>
            </a:r>
            <a:endParaRPr lang="en-US" sz="1000" dirty="0">
              <a:solidFill>
                <a:srgbClr val="FFFFFF"/>
              </a:solidFill>
              <a:latin typeface="Roboto"/>
              <a:ea typeface="Roboto"/>
              <a:cs typeface="Roboto"/>
              <a:sym typeface="Roboto"/>
            </a:endParaRPr>
          </a:p>
        </p:txBody>
      </p:sp>
      <p:pic>
        <p:nvPicPr>
          <p:cNvPr id="4" name="Picture 3">
            <a:extLst>
              <a:ext uri="{FF2B5EF4-FFF2-40B4-BE49-F238E27FC236}">
                <a16:creationId xmlns:a16="http://schemas.microsoft.com/office/drawing/2014/main" id="{D065C698-E56A-4740-B456-BCCB02971AB8}"/>
              </a:ext>
            </a:extLst>
          </p:cNvPr>
          <p:cNvPicPr>
            <a:picLocks noChangeAspect="1"/>
          </p:cNvPicPr>
          <p:nvPr/>
        </p:nvPicPr>
        <p:blipFill>
          <a:blip r:embed="rId3"/>
          <a:stretch>
            <a:fillRect/>
          </a:stretch>
        </p:blipFill>
        <p:spPr>
          <a:xfrm>
            <a:off x="4893938" y="1674449"/>
            <a:ext cx="2346281" cy="2326493"/>
          </a:xfrm>
          <a:prstGeom prst="rect">
            <a:avLst/>
          </a:prstGeom>
        </p:spPr>
      </p:pic>
    </p:spTree>
    <p:extLst>
      <p:ext uri="{BB962C8B-B14F-4D97-AF65-F5344CB8AC3E}">
        <p14:creationId xmlns:p14="http://schemas.microsoft.com/office/powerpoint/2010/main" val="355803562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9" name="Google Shape;140;p28">
            <a:extLst>
              <a:ext uri="{FF2B5EF4-FFF2-40B4-BE49-F238E27FC236}">
                <a16:creationId xmlns:a16="http://schemas.microsoft.com/office/drawing/2014/main" id="{44BB4BC6-F13B-5D4D-BEFC-BF6365D08698}"/>
              </a:ext>
            </a:extLst>
          </p:cNvPr>
          <p:cNvSpPr txBox="1">
            <a:spLocks/>
          </p:cNvSpPr>
          <p:nvPr/>
        </p:nvSpPr>
        <p:spPr>
          <a:xfrm>
            <a:off x="838200" y="516357"/>
            <a:ext cx="6155860" cy="94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000" dirty="0">
                <a:solidFill>
                  <a:srgbClr val="FFFFFF"/>
                </a:solidFill>
                <a:latin typeface="Roboto Light"/>
                <a:ea typeface="Roboto Light"/>
                <a:cs typeface="Roboto Light"/>
                <a:sym typeface="Roboto Light"/>
              </a:rPr>
              <a:t>Operations Modernization</a:t>
            </a:r>
          </a:p>
        </p:txBody>
      </p:sp>
      <p:sp>
        <p:nvSpPr>
          <p:cNvPr id="10" name="Rectangle 9">
            <a:extLst>
              <a:ext uri="{FF2B5EF4-FFF2-40B4-BE49-F238E27FC236}">
                <a16:creationId xmlns:a16="http://schemas.microsoft.com/office/drawing/2014/main" id="{DD5C15B9-98B7-4D40-B809-80D50A232E04}"/>
              </a:ext>
            </a:extLst>
          </p:cNvPr>
          <p:cNvSpPr/>
          <p:nvPr/>
        </p:nvSpPr>
        <p:spPr>
          <a:xfrm>
            <a:off x="838200" y="1276350"/>
            <a:ext cx="4572000" cy="3108543"/>
          </a:xfrm>
          <a:prstGeom prst="rect">
            <a:avLst/>
          </a:prstGeom>
        </p:spPr>
        <p:txBody>
          <a:bodyPr>
            <a:spAutoFit/>
          </a:bodyPr>
          <a:lstStyle/>
          <a:p>
            <a:pPr lvl="4"/>
            <a:r>
              <a:rPr lang="en-US" sz="2000" dirty="0">
                <a:solidFill>
                  <a:schemeClr val="bg1"/>
                </a:solidFill>
              </a:rPr>
              <a:t>Email distribution list dialogs</a:t>
            </a:r>
          </a:p>
          <a:p>
            <a:pPr lvl="4"/>
            <a:endParaRPr lang="en-US" sz="2000" dirty="0">
              <a:solidFill>
                <a:schemeClr val="bg1"/>
              </a:solidFill>
            </a:endParaRPr>
          </a:p>
          <a:p>
            <a:pPr lvl="4"/>
            <a:endParaRPr lang="en-US" sz="2000" dirty="0">
              <a:solidFill>
                <a:schemeClr val="bg1"/>
              </a:solidFill>
            </a:endParaRPr>
          </a:p>
          <a:p>
            <a:pPr lvl="4"/>
            <a:r>
              <a:rPr lang="en-US" sz="2000" dirty="0">
                <a:solidFill>
                  <a:schemeClr val="bg1"/>
                </a:solidFill>
              </a:rPr>
              <a:t>Ticket work orders</a:t>
            </a:r>
          </a:p>
          <a:p>
            <a:pPr marL="400050" lvl="4" indent="0">
              <a:buNone/>
            </a:pPr>
            <a:endParaRPr lang="en-US" sz="2000" dirty="0">
              <a:solidFill>
                <a:schemeClr val="bg1"/>
              </a:solidFill>
            </a:endParaRPr>
          </a:p>
          <a:p>
            <a:pPr lvl="4"/>
            <a:endParaRPr lang="en-US" sz="2000" dirty="0">
              <a:solidFill>
                <a:schemeClr val="bg1"/>
              </a:solidFill>
            </a:endParaRPr>
          </a:p>
          <a:p>
            <a:pPr lvl="4"/>
            <a:r>
              <a:rPr lang="en-US" sz="2000" dirty="0">
                <a:solidFill>
                  <a:schemeClr val="bg1"/>
                </a:solidFill>
              </a:rPr>
              <a:t>Self-Service</a:t>
            </a:r>
          </a:p>
          <a:p>
            <a:pPr lvl="7"/>
            <a:r>
              <a:rPr lang="en-US" dirty="0">
                <a:solidFill>
                  <a:schemeClr val="bg1"/>
                </a:solidFill>
              </a:rPr>
              <a:t>     </a:t>
            </a:r>
            <a:r>
              <a:rPr lang="en-US" dirty="0" err="1">
                <a:solidFill>
                  <a:schemeClr val="bg1"/>
                </a:solidFill>
              </a:rPr>
              <a:t>Github</a:t>
            </a:r>
            <a:r>
              <a:rPr lang="en-US" dirty="0">
                <a:solidFill>
                  <a:schemeClr val="bg1"/>
                </a:solidFill>
              </a:rPr>
              <a:t> ops model</a:t>
            </a:r>
          </a:p>
          <a:p>
            <a:pPr lvl="7"/>
            <a:r>
              <a:rPr lang="en-US" dirty="0">
                <a:solidFill>
                  <a:schemeClr val="bg1"/>
                </a:solidFill>
              </a:rPr>
              <a:t>     Customer PRs to repo</a:t>
            </a:r>
          </a:p>
          <a:p>
            <a:pPr lvl="7"/>
            <a:r>
              <a:rPr lang="en-US" dirty="0">
                <a:solidFill>
                  <a:schemeClr val="bg1"/>
                </a:solidFill>
              </a:rPr>
              <a:t>     </a:t>
            </a:r>
            <a:r>
              <a:rPr lang="en-US" dirty="0" err="1">
                <a:solidFill>
                  <a:schemeClr val="bg1"/>
                </a:solidFill>
              </a:rPr>
              <a:t>Github</a:t>
            </a:r>
            <a:r>
              <a:rPr lang="en-US" dirty="0">
                <a:solidFill>
                  <a:schemeClr val="bg1"/>
                </a:solidFill>
              </a:rPr>
              <a:t> Webhook calls to Agent</a:t>
            </a:r>
          </a:p>
          <a:p>
            <a:pPr lvl="7"/>
            <a:r>
              <a:rPr lang="en-US" dirty="0">
                <a:solidFill>
                  <a:schemeClr val="bg1"/>
                </a:solidFill>
              </a:rPr>
              <a:t>     Agent integrates with Kong Admin API</a:t>
            </a:r>
          </a:p>
        </p:txBody>
      </p:sp>
      <p:cxnSp>
        <p:nvCxnSpPr>
          <p:cNvPr id="11" name="Google Shape;78;p20">
            <a:extLst>
              <a:ext uri="{FF2B5EF4-FFF2-40B4-BE49-F238E27FC236}">
                <a16:creationId xmlns:a16="http://schemas.microsoft.com/office/drawing/2014/main" id="{34807547-8D44-8C46-AC1D-46795116F22D}"/>
              </a:ext>
            </a:extLst>
          </p:cNvPr>
          <p:cNvCxnSpPr>
            <a:cxnSpLocks/>
          </p:cNvCxnSpPr>
          <p:nvPr/>
        </p:nvCxnSpPr>
        <p:spPr>
          <a:xfrm>
            <a:off x="990600" y="3486150"/>
            <a:ext cx="0" cy="838200"/>
          </a:xfrm>
          <a:prstGeom prst="straightConnector1">
            <a:avLst/>
          </a:prstGeom>
          <a:noFill/>
          <a:ln w="19050" cap="flat" cmpd="sng">
            <a:solidFill>
              <a:srgbClr val="3C78D8"/>
            </a:solidFill>
            <a:prstDash val="solid"/>
            <a:round/>
            <a:headEnd type="none" w="med" len="med"/>
            <a:tailEnd type="none" w="med" len="med"/>
          </a:ln>
        </p:spPr>
      </p:cxnSp>
      <p:sp>
        <p:nvSpPr>
          <p:cNvPr id="12" name="Down Arrow 11">
            <a:extLst>
              <a:ext uri="{FF2B5EF4-FFF2-40B4-BE49-F238E27FC236}">
                <a16:creationId xmlns:a16="http://schemas.microsoft.com/office/drawing/2014/main" id="{F0D566AF-43C9-064C-A027-37479C898215}"/>
              </a:ext>
            </a:extLst>
          </p:cNvPr>
          <p:cNvSpPr/>
          <p:nvPr/>
        </p:nvSpPr>
        <p:spPr>
          <a:xfrm>
            <a:off x="1676400" y="1733550"/>
            <a:ext cx="381000" cy="457200"/>
          </a:xfrm>
          <a:prstGeom prst="downArrow">
            <a:avLst/>
          </a:prstGeom>
          <a:solidFill>
            <a:srgbClr val="4A86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Down Arrow 13">
            <a:extLst>
              <a:ext uri="{FF2B5EF4-FFF2-40B4-BE49-F238E27FC236}">
                <a16:creationId xmlns:a16="http://schemas.microsoft.com/office/drawing/2014/main" id="{B122A82D-3E43-8F4E-880C-454B87790B9D}"/>
              </a:ext>
            </a:extLst>
          </p:cNvPr>
          <p:cNvSpPr/>
          <p:nvPr/>
        </p:nvSpPr>
        <p:spPr>
          <a:xfrm>
            <a:off x="1676400" y="2683021"/>
            <a:ext cx="381000" cy="457200"/>
          </a:xfrm>
          <a:prstGeom prst="downArrow">
            <a:avLst/>
          </a:prstGeom>
          <a:solidFill>
            <a:srgbClr val="4A86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B6467BD0-D357-3F48-93E1-8316606BB820}"/>
              </a:ext>
            </a:extLst>
          </p:cNvPr>
          <p:cNvPicPr>
            <a:picLocks noChangeAspect="1"/>
          </p:cNvPicPr>
          <p:nvPr/>
        </p:nvPicPr>
        <p:blipFill rotWithShape="1">
          <a:blip r:embed="rId3"/>
          <a:srcRect l="12239" r="11271"/>
          <a:stretch/>
        </p:blipFill>
        <p:spPr>
          <a:xfrm>
            <a:off x="4343399" y="1878989"/>
            <a:ext cx="3810001" cy="2070234"/>
          </a:xfrm>
          <a:prstGeom prst="rect">
            <a:avLst/>
          </a:prstGeom>
          <a:solidFill>
            <a:srgbClr val="D1F3F2"/>
          </a:solidFill>
          <a:ln>
            <a:solidFill>
              <a:srgbClr val="4A86E8"/>
            </a:solidFill>
          </a:ln>
        </p:spPr>
      </p:pic>
    </p:spTree>
    <p:extLst>
      <p:ext uri="{BB962C8B-B14F-4D97-AF65-F5344CB8AC3E}">
        <p14:creationId xmlns:p14="http://schemas.microsoft.com/office/powerpoint/2010/main" val="258902642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2" name="Google Shape;140;p28">
            <a:extLst>
              <a:ext uri="{FF2B5EF4-FFF2-40B4-BE49-F238E27FC236}">
                <a16:creationId xmlns:a16="http://schemas.microsoft.com/office/drawing/2014/main" id="{9675A997-6C5D-CA40-B692-1A6BFEDA022C}"/>
              </a:ext>
            </a:extLst>
          </p:cNvPr>
          <p:cNvSpPr txBox="1">
            <a:spLocks/>
          </p:cNvSpPr>
          <p:nvPr/>
        </p:nvSpPr>
        <p:spPr>
          <a:xfrm>
            <a:off x="702140" y="501919"/>
            <a:ext cx="6155860" cy="94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000" dirty="0">
                <a:solidFill>
                  <a:srgbClr val="FFFFFF"/>
                </a:solidFill>
                <a:latin typeface="Roboto Light"/>
                <a:ea typeface="Roboto Light"/>
                <a:cs typeface="Roboto Light"/>
                <a:sym typeface="Roboto Light"/>
              </a:rPr>
              <a:t>Self-Service Flow</a:t>
            </a:r>
          </a:p>
        </p:txBody>
      </p:sp>
      <p:graphicFrame>
        <p:nvGraphicFramePr>
          <p:cNvPr id="3" name="Diagram 2">
            <a:extLst>
              <a:ext uri="{FF2B5EF4-FFF2-40B4-BE49-F238E27FC236}">
                <a16:creationId xmlns:a16="http://schemas.microsoft.com/office/drawing/2014/main" id="{820EA5B2-1DB7-DF4A-AD29-46824F1BA7CD}"/>
              </a:ext>
            </a:extLst>
          </p:cNvPr>
          <p:cNvGraphicFramePr/>
          <p:nvPr>
            <p:extLst/>
          </p:nvPr>
        </p:nvGraphicFramePr>
        <p:xfrm>
          <a:off x="1539245" y="763266"/>
          <a:ext cx="5924658" cy="387525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extBox 3">
            <a:extLst>
              <a:ext uri="{FF2B5EF4-FFF2-40B4-BE49-F238E27FC236}">
                <a16:creationId xmlns:a16="http://schemas.microsoft.com/office/drawing/2014/main" id="{0EEC0B82-CAA6-0A4D-AAEB-9019DCA4D90A}"/>
              </a:ext>
            </a:extLst>
          </p:cNvPr>
          <p:cNvSpPr txBox="1"/>
          <p:nvPr/>
        </p:nvSpPr>
        <p:spPr>
          <a:xfrm>
            <a:off x="3717011" y="2436940"/>
            <a:ext cx="1664367" cy="338554"/>
          </a:xfrm>
          <a:prstGeom prst="rect">
            <a:avLst/>
          </a:prstGeom>
          <a:noFill/>
        </p:spPr>
        <p:txBody>
          <a:bodyPr wrap="square" rtlCol="0">
            <a:spAutoFit/>
          </a:bodyPr>
          <a:lstStyle/>
          <a:p>
            <a:r>
              <a:rPr lang="en-US" sz="1600" dirty="0">
                <a:solidFill>
                  <a:schemeClr val="bg1"/>
                </a:solidFill>
              </a:rPr>
              <a:t>Feedback Loop</a:t>
            </a:r>
          </a:p>
        </p:txBody>
      </p:sp>
      <p:sp>
        <p:nvSpPr>
          <p:cNvPr id="8" name="Rectangular Callout 7">
            <a:extLst>
              <a:ext uri="{FF2B5EF4-FFF2-40B4-BE49-F238E27FC236}">
                <a16:creationId xmlns:a16="http://schemas.microsoft.com/office/drawing/2014/main" id="{D5E6E2C5-EF0B-EA4C-A8AC-E099C32BEAFD}"/>
              </a:ext>
            </a:extLst>
          </p:cNvPr>
          <p:cNvSpPr/>
          <p:nvPr/>
        </p:nvSpPr>
        <p:spPr>
          <a:xfrm rot="5400000">
            <a:off x="6646014" y="2435967"/>
            <a:ext cx="535298" cy="1717473"/>
          </a:xfrm>
          <a:prstGeom prst="wedge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ular Callout 10">
            <a:extLst>
              <a:ext uri="{FF2B5EF4-FFF2-40B4-BE49-F238E27FC236}">
                <a16:creationId xmlns:a16="http://schemas.microsoft.com/office/drawing/2014/main" id="{F13AC254-BA52-EE49-904B-9D3D9C36A7F0}"/>
              </a:ext>
            </a:extLst>
          </p:cNvPr>
          <p:cNvSpPr/>
          <p:nvPr/>
        </p:nvSpPr>
        <p:spPr>
          <a:xfrm rot="5400000">
            <a:off x="7068949" y="3178472"/>
            <a:ext cx="433099" cy="2209797"/>
          </a:xfrm>
          <a:prstGeom prst="wedge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B0D61E2C-752E-1448-9B02-E13C59687C46}"/>
              </a:ext>
            </a:extLst>
          </p:cNvPr>
          <p:cNvSpPr txBox="1"/>
          <p:nvPr/>
        </p:nvSpPr>
        <p:spPr>
          <a:xfrm>
            <a:off x="6054928" y="3096945"/>
            <a:ext cx="1946072" cy="338554"/>
          </a:xfrm>
          <a:prstGeom prst="rect">
            <a:avLst/>
          </a:prstGeom>
          <a:noFill/>
        </p:spPr>
        <p:txBody>
          <a:bodyPr wrap="square" rtlCol="0">
            <a:spAutoFit/>
          </a:bodyPr>
          <a:lstStyle/>
          <a:p>
            <a:r>
              <a:rPr lang="en-US" sz="1600" dirty="0" err="1">
                <a:solidFill>
                  <a:schemeClr val="bg1"/>
                </a:solidFill>
              </a:rPr>
              <a:t>Github</a:t>
            </a:r>
            <a:r>
              <a:rPr lang="en-US" sz="1600" dirty="0">
                <a:solidFill>
                  <a:schemeClr val="bg1"/>
                </a:solidFill>
              </a:rPr>
              <a:t> Webhook</a:t>
            </a:r>
          </a:p>
        </p:txBody>
      </p:sp>
      <p:sp>
        <p:nvSpPr>
          <p:cNvPr id="7" name="Right Arrow 6">
            <a:extLst>
              <a:ext uri="{FF2B5EF4-FFF2-40B4-BE49-F238E27FC236}">
                <a16:creationId xmlns:a16="http://schemas.microsoft.com/office/drawing/2014/main" id="{72436979-58FD-724F-A363-20B03A3735FD}"/>
              </a:ext>
            </a:extLst>
          </p:cNvPr>
          <p:cNvSpPr/>
          <p:nvPr/>
        </p:nvSpPr>
        <p:spPr>
          <a:xfrm rot="559501">
            <a:off x="3522569" y="2829296"/>
            <a:ext cx="1938548" cy="423241"/>
          </a:xfrm>
          <a:prstGeom prst="rightArrow">
            <a:avLst>
              <a:gd name="adj1" fmla="val 60000"/>
              <a:gd name="adj2" fmla="val 50000"/>
            </a:avLst>
          </a:prstGeom>
          <a:ln>
            <a:solidFill>
              <a:srgbClr val="0070C0"/>
            </a:solidFill>
          </a:ln>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0" name="Rectangle 9">
            <a:extLst>
              <a:ext uri="{FF2B5EF4-FFF2-40B4-BE49-F238E27FC236}">
                <a16:creationId xmlns:a16="http://schemas.microsoft.com/office/drawing/2014/main" id="{0D7B2B28-BBBF-E047-A2C0-7DA5BFA2031A}"/>
              </a:ext>
            </a:extLst>
          </p:cNvPr>
          <p:cNvSpPr/>
          <p:nvPr/>
        </p:nvSpPr>
        <p:spPr>
          <a:xfrm>
            <a:off x="6113959" y="4114094"/>
            <a:ext cx="2326278" cy="338554"/>
          </a:xfrm>
          <a:prstGeom prst="rect">
            <a:avLst/>
          </a:prstGeom>
        </p:spPr>
        <p:txBody>
          <a:bodyPr wrap="none">
            <a:spAutoFit/>
          </a:bodyPr>
          <a:lstStyle/>
          <a:p>
            <a:r>
              <a:rPr lang="en-US" sz="1600" dirty="0">
                <a:solidFill>
                  <a:schemeClr val="bg1"/>
                </a:solidFill>
              </a:rPr>
              <a:t>Call to Kong Admin API</a:t>
            </a:r>
          </a:p>
        </p:txBody>
      </p:sp>
    </p:spTree>
    <p:extLst>
      <p:ext uri="{BB962C8B-B14F-4D97-AF65-F5344CB8AC3E}">
        <p14:creationId xmlns:p14="http://schemas.microsoft.com/office/powerpoint/2010/main" val="9857891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28"/>
          <p:cNvSpPr txBox="1">
            <a:spLocks noGrp="1"/>
          </p:cNvSpPr>
          <p:nvPr>
            <p:ph type="title"/>
          </p:nvPr>
        </p:nvSpPr>
        <p:spPr>
          <a:xfrm>
            <a:off x="762000" y="669914"/>
            <a:ext cx="5440344" cy="941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3000" dirty="0">
                <a:solidFill>
                  <a:srgbClr val="FFFFFF"/>
                </a:solidFill>
                <a:latin typeface="Roboto Light"/>
                <a:ea typeface="Roboto Light"/>
                <a:cs typeface="Roboto Light"/>
                <a:sym typeface="Roboto Light"/>
              </a:rPr>
              <a:t>Gateway Selection Criteria</a:t>
            </a:r>
            <a:endParaRPr sz="3000" dirty="0">
              <a:solidFill>
                <a:srgbClr val="FFFFFF"/>
              </a:solidFill>
              <a:latin typeface="Roboto Light"/>
              <a:ea typeface="Roboto Light"/>
              <a:cs typeface="Roboto Light"/>
              <a:sym typeface="Roboto Light"/>
            </a:endParaRPr>
          </a:p>
        </p:txBody>
      </p:sp>
      <p:sp>
        <p:nvSpPr>
          <p:cNvPr id="143" name="Google Shape;143;p28"/>
          <p:cNvSpPr txBox="1">
            <a:spLocks noGrp="1"/>
          </p:cNvSpPr>
          <p:nvPr>
            <p:ph type="body" idx="2"/>
          </p:nvPr>
        </p:nvSpPr>
        <p:spPr>
          <a:xfrm>
            <a:off x="762000" y="1584846"/>
            <a:ext cx="3213000" cy="1674900"/>
          </a:xfrm>
          <a:prstGeom prst="rect">
            <a:avLst/>
          </a:prstGeom>
          <a:noFill/>
          <a:ln>
            <a:noFill/>
          </a:ln>
        </p:spPr>
        <p:txBody>
          <a:bodyPr spcFirstLastPara="1" wrap="square" lIns="91425" tIns="91425" rIns="91425" bIns="91425" anchor="t" anchorCtr="0">
            <a:noAutofit/>
          </a:bodyPr>
          <a:lstStyle/>
          <a:p>
            <a:pPr lvl="1"/>
            <a:r>
              <a:rPr lang="en-US" b="1" dirty="0">
                <a:solidFill>
                  <a:srgbClr val="4A86E8">
                    <a:alpha val="99000"/>
                  </a:srgbClr>
                </a:solidFill>
                <a:latin typeface="Roboto"/>
                <a:ea typeface="Roboto"/>
              </a:rPr>
              <a:t>Open Source vs Proprietary</a:t>
            </a:r>
          </a:p>
          <a:p>
            <a:pPr lvl="1"/>
            <a:endParaRPr lang="en-US" b="1" dirty="0">
              <a:solidFill>
                <a:srgbClr val="4051D8">
                  <a:alpha val="99000"/>
                </a:srgbClr>
              </a:solidFill>
              <a:latin typeface="Roboto"/>
              <a:ea typeface="Roboto"/>
            </a:endParaRPr>
          </a:p>
          <a:p>
            <a:pPr lvl="2"/>
            <a:r>
              <a:rPr lang="en-US" sz="1200" dirty="0">
                <a:solidFill>
                  <a:schemeClr val="lt1"/>
                </a:solidFill>
                <a:latin typeface="Roboto Light"/>
                <a:ea typeface="Roboto Light"/>
              </a:rPr>
              <a:t>    Extensibility </a:t>
            </a:r>
          </a:p>
          <a:p>
            <a:pPr lvl="2"/>
            <a:r>
              <a:rPr lang="en-US" sz="1200" dirty="0">
                <a:solidFill>
                  <a:schemeClr val="lt1"/>
                </a:solidFill>
                <a:latin typeface="Roboto Light"/>
                <a:ea typeface="Roboto Light"/>
              </a:rPr>
              <a:t>    Avoid vendor lock</a:t>
            </a:r>
          </a:p>
          <a:p>
            <a:pPr lvl="2"/>
            <a:r>
              <a:rPr lang="en-US" sz="1200" dirty="0">
                <a:solidFill>
                  <a:schemeClr val="lt1"/>
                </a:solidFill>
                <a:latin typeface="Roboto Light"/>
                <a:ea typeface="Roboto Light"/>
              </a:rPr>
              <a:t>    Licensing management/cost</a:t>
            </a:r>
          </a:p>
          <a:p>
            <a:pPr lvl="2"/>
            <a:r>
              <a:rPr lang="en-US" sz="1200" dirty="0">
                <a:solidFill>
                  <a:schemeClr val="lt1"/>
                </a:solidFill>
                <a:latin typeface="Roboto Light"/>
                <a:ea typeface="Roboto Light"/>
              </a:rPr>
              <a:t>    </a:t>
            </a:r>
          </a:p>
          <a:p>
            <a:pPr marL="0" lvl="0" indent="0" algn="l" rtl="0">
              <a:lnSpc>
                <a:spcPct val="100000"/>
              </a:lnSpc>
              <a:spcBef>
                <a:spcPts val="1000"/>
              </a:spcBef>
              <a:spcAft>
                <a:spcPts val="1000"/>
              </a:spcAft>
              <a:buNone/>
            </a:pPr>
            <a:endParaRPr sz="1200" dirty="0">
              <a:solidFill>
                <a:srgbClr val="FFFFFF"/>
              </a:solidFill>
              <a:latin typeface="Roboto"/>
              <a:ea typeface="Roboto"/>
              <a:cs typeface="Roboto"/>
              <a:sym typeface="Roboto"/>
            </a:endParaRPr>
          </a:p>
        </p:txBody>
      </p:sp>
      <p:sp>
        <p:nvSpPr>
          <p:cNvPr id="8" name="Google Shape;143;p28">
            <a:extLst>
              <a:ext uri="{FF2B5EF4-FFF2-40B4-BE49-F238E27FC236}">
                <a16:creationId xmlns:a16="http://schemas.microsoft.com/office/drawing/2014/main" id="{E8A41E9B-FEA8-184C-A878-937D12BC4AAE}"/>
              </a:ext>
            </a:extLst>
          </p:cNvPr>
          <p:cNvSpPr txBox="1">
            <a:spLocks/>
          </p:cNvSpPr>
          <p:nvPr/>
        </p:nvSpPr>
        <p:spPr>
          <a:xfrm>
            <a:off x="3288911" y="1591861"/>
            <a:ext cx="2732174" cy="1674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lvl="1"/>
            <a:r>
              <a:rPr lang="en-US" b="1" dirty="0">
                <a:solidFill>
                  <a:srgbClr val="4A86E8">
                    <a:alpha val="99000"/>
                  </a:srgbClr>
                </a:solidFill>
                <a:latin typeface="Roboto"/>
                <a:ea typeface="Roboto"/>
              </a:rPr>
              <a:t>Stateless vs Stateful</a:t>
            </a:r>
          </a:p>
          <a:p>
            <a:pPr lvl="1"/>
            <a:endParaRPr lang="en-US" sz="1200" dirty="0">
              <a:solidFill>
                <a:schemeClr val="lt1"/>
              </a:solidFill>
              <a:latin typeface="Roboto Light"/>
              <a:ea typeface="Roboto Light"/>
            </a:endParaRPr>
          </a:p>
          <a:p>
            <a:pPr lvl="2"/>
            <a:r>
              <a:rPr lang="en-US" sz="1200" dirty="0">
                <a:solidFill>
                  <a:schemeClr val="lt1"/>
                </a:solidFill>
                <a:latin typeface="Roboto Light"/>
                <a:ea typeface="Roboto Light"/>
              </a:rPr>
              <a:t>     Ease of scale and replication </a:t>
            </a:r>
          </a:p>
          <a:p>
            <a:pPr lvl="2"/>
            <a:r>
              <a:rPr lang="en-US" sz="1200" dirty="0">
                <a:solidFill>
                  <a:schemeClr val="lt1"/>
                </a:solidFill>
                <a:latin typeface="Roboto Light"/>
                <a:ea typeface="Roboto Light"/>
              </a:rPr>
              <a:t>     Automated build and deployments </a:t>
            </a:r>
          </a:p>
          <a:p>
            <a:pPr lvl="2"/>
            <a:r>
              <a:rPr lang="en-US" sz="1200" dirty="0">
                <a:solidFill>
                  <a:schemeClr val="lt1"/>
                </a:solidFill>
                <a:latin typeface="Roboto Light"/>
                <a:ea typeface="Roboto Light"/>
              </a:rPr>
              <a:t>     Decreased recovery time</a:t>
            </a:r>
          </a:p>
          <a:p>
            <a:pPr lvl="2"/>
            <a:r>
              <a:rPr lang="en-US" sz="1200" dirty="0">
                <a:solidFill>
                  <a:schemeClr val="lt1"/>
                </a:solidFill>
                <a:latin typeface="Roboto Light"/>
                <a:ea typeface="Roboto Light"/>
              </a:rPr>
              <a:t>     Federated DevOps model</a:t>
            </a:r>
          </a:p>
          <a:p>
            <a:pPr>
              <a:spcBef>
                <a:spcPts val="1000"/>
              </a:spcBef>
              <a:spcAft>
                <a:spcPts val="1000"/>
              </a:spcAft>
            </a:pPr>
            <a:endParaRPr lang="en-US" sz="1200" dirty="0">
              <a:solidFill>
                <a:srgbClr val="FFFFFF"/>
              </a:solidFill>
              <a:latin typeface="Roboto"/>
              <a:ea typeface="Roboto"/>
              <a:cs typeface="Roboto"/>
              <a:sym typeface="Roboto"/>
            </a:endParaRPr>
          </a:p>
        </p:txBody>
      </p:sp>
      <p:sp>
        <p:nvSpPr>
          <p:cNvPr id="9" name="Google Shape;143;p28">
            <a:extLst>
              <a:ext uri="{FF2B5EF4-FFF2-40B4-BE49-F238E27FC236}">
                <a16:creationId xmlns:a16="http://schemas.microsoft.com/office/drawing/2014/main" id="{66973D7C-896F-1648-874A-B806D818526A}"/>
              </a:ext>
            </a:extLst>
          </p:cNvPr>
          <p:cNvSpPr txBox="1">
            <a:spLocks/>
          </p:cNvSpPr>
          <p:nvPr/>
        </p:nvSpPr>
        <p:spPr>
          <a:xfrm>
            <a:off x="5943600" y="1591861"/>
            <a:ext cx="3213000" cy="1674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lvl="1"/>
            <a:r>
              <a:rPr lang="en-US" b="1" dirty="0">
                <a:solidFill>
                  <a:srgbClr val="4A86E8">
                    <a:alpha val="99000"/>
                  </a:srgbClr>
                </a:solidFill>
                <a:latin typeface="Roboto"/>
                <a:ea typeface="Roboto"/>
              </a:rPr>
              <a:t>Performance</a:t>
            </a:r>
          </a:p>
          <a:p>
            <a:pPr lvl="1"/>
            <a:endParaRPr lang="en-US" b="1" dirty="0">
              <a:solidFill>
                <a:srgbClr val="4051D8">
                  <a:alpha val="99000"/>
                </a:srgbClr>
              </a:solidFill>
              <a:latin typeface="Roboto"/>
              <a:ea typeface="Roboto"/>
            </a:endParaRPr>
          </a:p>
          <a:p>
            <a:pPr lvl="2"/>
            <a:r>
              <a:rPr lang="en-US" sz="1200" dirty="0">
                <a:solidFill>
                  <a:schemeClr val="lt1"/>
                </a:solidFill>
                <a:latin typeface="Roboto Light"/>
                <a:ea typeface="Roboto Light"/>
              </a:rPr>
              <a:t>     Asynchronous routing</a:t>
            </a:r>
          </a:p>
          <a:p>
            <a:pPr lvl="2"/>
            <a:r>
              <a:rPr lang="en-US" sz="1200" dirty="0">
                <a:solidFill>
                  <a:schemeClr val="lt1"/>
                </a:solidFill>
                <a:latin typeface="Roboto Light"/>
                <a:ea typeface="Roboto Light"/>
              </a:rPr>
              <a:t>     Resource efficiency</a:t>
            </a:r>
          </a:p>
          <a:p>
            <a:pPr lvl="2"/>
            <a:r>
              <a:rPr lang="en-US" sz="1200" dirty="0">
                <a:solidFill>
                  <a:schemeClr val="lt1"/>
                </a:solidFill>
                <a:latin typeface="Roboto Light"/>
                <a:ea typeface="Roboto Light"/>
              </a:rPr>
              <a:t>     Higher throughput</a:t>
            </a:r>
          </a:p>
        </p:txBody>
      </p:sp>
      <p:cxnSp>
        <p:nvCxnSpPr>
          <p:cNvPr id="10" name="Google Shape;78;p20">
            <a:extLst>
              <a:ext uri="{FF2B5EF4-FFF2-40B4-BE49-F238E27FC236}">
                <a16:creationId xmlns:a16="http://schemas.microsoft.com/office/drawing/2014/main" id="{87B778C8-68F9-8F4D-80C6-22A8F91A19A2}"/>
              </a:ext>
            </a:extLst>
          </p:cNvPr>
          <p:cNvCxnSpPr>
            <a:cxnSpLocks/>
          </p:cNvCxnSpPr>
          <p:nvPr/>
        </p:nvCxnSpPr>
        <p:spPr>
          <a:xfrm>
            <a:off x="6098570" y="2104855"/>
            <a:ext cx="0" cy="533400"/>
          </a:xfrm>
          <a:prstGeom prst="straightConnector1">
            <a:avLst/>
          </a:prstGeom>
          <a:noFill/>
          <a:ln w="19050" cap="flat" cmpd="sng">
            <a:solidFill>
              <a:srgbClr val="3C78D8"/>
            </a:solidFill>
            <a:prstDash val="solid"/>
            <a:round/>
            <a:headEnd type="none" w="med" len="med"/>
            <a:tailEnd type="none" w="med" len="med"/>
          </a:ln>
        </p:spPr>
      </p:cxnSp>
      <p:cxnSp>
        <p:nvCxnSpPr>
          <p:cNvPr id="15" name="Google Shape;78;p20">
            <a:extLst>
              <a:ext uri="{FF2B5EF4-FFF2-40B4-BE49-F238E27FC236}">
                <a16:creationId xmlns:a16="http://schemas.microsoft.com/office/drawing/2014/main" id="{57DFCB8C-AA6B-F941-8665-F06AC6AA1E2F}"/>
              </a:ext>
            </a:extLst>
          </p:cNvPr>
          <p:cNvCxnSpPr>
            <a:cxnSpLocks/>
          </p:cNvCxnSpPr>
          <p:nvPr/>
        </p:nvCxnSpPr>
        <p:spPr>
          <a:xfrm>
            <a:off x="3429000" y="2104855"/>
            <a:ext cx="0" cy="685800"/>
          </a:xfrm>
          <a:prstGeom prst="straightConnector1">
            <a:avLst/>
          </a:prstGeom>
          <a:noFill/>
          <a:ln w="19050" cap="flat" cmpd="sng">
            <a:solidFill>
              <a:srgbClr val="3C78D8"/>
            </a:solidFill>
            <a:prstDash val="solid"/>
            <a:round/>
            <a:headEnd type="none" w="med" len="med"/>
            <a:tailEnd type="none" w="med" len="med"/>
          </a:ln>
        </p:spPr>
      </p:cxnSp>
      <p:cxnSp>
        <p:nvCxnSpPr>
          <p:cNvPr id="17" name="Google Shape;78;p20">
            <a:extLst>
              <a:ext uri="{FF2B5EF4-FFF2-40B4-BE49-F238E27FC236}">
                <a16:creationId xmlns:a16="http://schemas.microsoft.com/office/drawing/2014/main" id="{BD84B674-9380-5C42-80F0-99B2278BCF76}"/>
              </a:ext>
            </a:extLst>
          </p:cNvPr>
          <p:cNvCxnSpPr>
            <a:cxnSpLocks/>
          </p:cNvCxnSpPr>
          <p:nvPr/>
        </p:nvCxnSpPr>
        <p:spPr>
          <a:xfrm>
            <a:off x="861825" y="2137496"/>
            <a:ext cx="0" cy="533400"/>
          </a:xfrm>
          <a:prstGeom prst="straightConnector1">
            <a:avLst/>
          </a:prstGeom>
          <a:noFill/>
          <a:ln w="19050" cap="flat" cmpd="sng">
            <a:solidFill>
              <a:srgbClr val="3C78D8"/>
            </a:solidFill>
            <a:prstDash val="solid"/>
            <a:round/>
            <a:headEnd type="none" w="med" len="med"/>
            <a:tailEnd type="none" w="med" len="med"/>
          </a:ln>
        </p:spPr>
      </p:cxnSp>
      <p:pic>
        <p:nvPicPr>
          <p:cNvPr id="12" name="Picture 11">
            <a:extLst>
              <a:ext uri="{FF2B5EF4-FFF2-40B4-BE49-F238E27FC236}">
                <a16:creationId xmlns:a16="http://schemas.microsoft.com/office/drawing/2014/main" id="{F73CE79D-9546-924E-A970-52D783D03F5D}"/>
              </a:ext>
            </a:extLst>
          </p:cNvPr>
          <p:cNvPicPr>
            <a:picLocks noChangeAspect="1"/>
          </p:cNvPicPr>
          <p:nvPr/>
        </p:nvPicPr>
        <p:blipFill rotWithShape="1">
          <a:blip r:embed="rId3"/>
          <a:srcRect r="7278"/>
          <a:stretch/>
        </p:blipFill>
        <p:spPr>
          <a:xfrm>
            <a:off x="710765" y="3090839"/>
            <a:ext cx="3743081" cy="1578812"/>
          </a:xfrm>
          <a:prstGeom prst="rect">
            <a:avLst/>
          </a:prstGeom>
          <a:ln>
            <a:solidFill>
              <a:srgbClr val="4A86E8"/>
            </a:solidFill>
          </a:ln>
        </p:spPr>
      </p:pic>
      <p:pic>
        <p:nvPicPr>
          <p:cNvPr id="13" name="Picture 12">
            <a:extLst>
              <a:ext uri="{FF2B5EF4-FFF2-40B4-BE49-F238E27FC236}">
                <a16:creationId xmlns:a16="http://schemas.microsoft.com/office/drawing/2014/main" id="{13E3B2D9-10D5-EA49-A7EE-FBCF03E94C14}"/>
              </a:ext>
            </a:extLst>
          </p:cNvPr>
          <p:cNvPicPr>
            <a:picLocks noChangeAspect="1"/>
          </p:cNvPicPr>
          <p:nvPr/>
        </p:nvPicPr>
        <p:blipFill>
          <a:blip r:embed="rId4"/>
          <a:stretch>
            <a:fillRect/>
          </a:stretch>
        </p:blipFill>
        <p:spPr>
          <a:xfrm>
            <a:off x="4343400" y="3090839"/>
            <a:ext cx="4049626" cy="1578812"/>
          </a:xfrm>
          <a:prstGeom prst="rect">
            <a:avLst/>
          </a:prstGeom>
          <a:ln>
            <a:solidFill>
              <a:srgbClr val="4A86E8"/>
            </a:solidFill>
          </a:ln>
        </p:spPr>
      </p:pic>
    </p:spTree>
    <p:extLst>
      <p:ext uri="{BB962C8B-B14F-4D97-AF65-F5344CB8AC3E}">
        <p14:creationId xmlns:p14="http://schemas.microsoft.com/office/powerpoint/2010/main" val="166609551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2" name="Google Shape;140;p28">
            <a:extLst>
              <a:ext uri="{FF2B5EF4-FFF2-40B4-BE49-F238E27FC236}">
                <a16:creationId xmlns:a16="http://schemas.microsoft.com/office/drawing/2014/main" id="{9675A997-6C5D-CA40-B692-1A6BFEDA022C}"/>
              </a:ext>
            </a:extLst>
          </p:cNvPr>
          <p:cNvSpPr txBox="1">
            <a:spLocks/>
          </p:cNvSpPr>
          <p:nvPr/>
        </p:nvSpPr>
        <p:spPr>
          <a:xfrm>
            <a:off x="838200" y="575034"/>
            <a:ext cx="6155860" cy="94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000" dirty="0">
                <a:solidFill>
                  <a:srgbClr val="FFFFFF"/>
                </a:solidFill>
                <a:latin typeface="Roboto Light"/>
                <a:ea typeface="Roboto Light"/>
                <a:cs typeface="Roboto Light"/>
                <a:sym typeface="Roboto Light"/>
              </a:rPr>
              <a:t>Kong Resource Abstractions</a:t>
            </a:r>
          </a:p>
        </p:txBody>
      </p:sp>
      <p:sp>
        <p:nvSpPr>
          <p:cNvPr id="3" name="Content Placeholder 1">
            <a:extLst>
              <a:ext uri="{FF2B5EF4-FFF2-40B4-BE49-F238E27FC236}">
                <a16:creationId xmlns:a16="http://schemas.microsoft.com/office/drawing/2014/main" id="{ED4D8279-C1EE-AD4B-AF40-54006E4226E1}"/>
              </a:ext>
            </a:extLst>
          </p:cNvPr>
          <p:cNvSpPr txBox="1">
            <a:spLocks/>
          </p:cNvSpPr>
          <p:nvPr/>
        </p:nvSpPr>
        <p:spPr>
          <a:xfrm>
            <a:off x="1143000" y="1315384"/>
            <a:ext cx="7704954" cy="3703129"/>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lvl="4"/>
            <a:endParaRPr lang="en-US" sz="1600" dirty="0">
              <a:solidFill>
                <a:srgbClr val="4A86E8"/>
              </a:solidFill>
            </a:endParaRPr>
          </a:p>
          <a:p>
            <a:pPr lvl="4"/>
            <a:endParaRPr lang="en-US" sz="1600" dirty="0">
              <a:solidFill>
                <a:schemeClr val="bg1"/>
              </a:solidFill>
            </a:endParaRPr>
          </a:p>
          <a:p>
            <a:pPr lvl="4"/>
            <a:r>
              <a:rPr lang="en-US" sz="1600" dirty="0">
                <a:solidFill>
                  <a:schemeClr val="bg1"/>
                </a:solidFill>
              </a:rPr>
              <a:t>    Namespace</a:t>
            </a:r>
          </a:p>
          <a:p>
            <a:pPr lvl="8"/>
            <a:r>
              <a:rPr lang="en-US" sz="1600" dirty="0">
                <a:solidFill>
                  <a:schemeClr val="bg1"/>
                </a:solidFill>
              </a:rPr>
              <a:t>    Service level owner email</a:t>
            </a:r>
          </a:p>
          <a:p>
            <a:pPr lvl="8"/>
            <a:r>
              <a:rPr lang="en-US" sz="1600" dirty="0">
                <a:solidFill>
                  <a:schemeClr val="bg1"/>
                </a:solidFill>
              </a:rPr>
              <a:t>    Team distribution list email</a:t>
            </a:r>
          </a:p>
          <a:p>
            <a:pPr lvl="8"/>
            <a:r>
              <a:rPr lang="en-US" sz="1600" dirty="0">
                <a:solidFill>
                  <a:schemeClr val="bg1"/>
                </a:solidFill>
              </a:rPr>
              <a:t>    Access Control</a:t>
            </a:r>
          </a:p>
          <a:p>
            <a:pPr lvl="8"/>
            <a:r>
              <a:rPr lang="en-US" sz="1600" dirty="0">
                <a:solidFill>
                  <a:schemeClr val="bg1"/>
                </a:solidFill>
              </a:rPr>
              <a:t>    Internal ID</a:t>
            </a:r>
          </a:p>
          <a:p>
            <a:pPr marL="571500" lvl="8"/>
            <a:endParaRPr lang="en-US" sz="1600" dirty="0">
              <a:solidFill>
                <a:schemeClr val="bg1"/>
              </a:solidFill>
            </a:endParaRPr>
          </a:p>
          <a:p>
            <a:pPr marL="571500" lvl="8"/>
            <a:r>
              <a:rPr lang="en-US" sz="1600" dirty="0">
                <a:solidFill>
                  <a:schemeClr val="bg1"/>
                </a:solidFill>
              </a:rPr>
              <a:t>		</a:t>
            </a:r>
          </a:p>
          <a:p>
            <a:pPr lvl="4"/>
            <a:endParaRPr lang="en-US" sz="1600" dirty="0">
              <a:solidFill>
                <a:srgbClr val="4A86E8"/>
              </a:solidFill>
            </a:endParaRPr>
          </a:p>
          <a:p>
            <a:pPr lvl="5"/>
            <a:r>
              <a:rPr lang="en-US" sz="1600" dirty="0">
                <a:solidFill>
                  <a:schemeClr val="bg1"/>
                </a:solidFill>
              </a:rPr>
              <a:t>    Namespace resource</a:t>
            </a:r>
          </a:p>
          <a:p>
            <a:pPr lvl="5"/>
            <a:r>
              <a:rPr lang="en-US" sz="1600" dirty="0">
                <a:solidFill>
                  <a:schemeClr val="bg1"/>
                </a:solidFill>
              </a:rPr>
              <a:t>    Proxy resource </a:t>
            </a:r>
          </a:p>
          <a:p>
            <a:pPr lvl="4"/>
            <a:endParaRPr lang="en-US" sz="1600" dirty="0"/>
          </a:p>
        </p:txBody>
      </p:sp>
      <p:cxnSp>
        <p:nvCxnSpPr>
          <p:cNvPr id="5" name="Google Shape;78;p20">
            <a:extLst>
              <a:ext uri="{FF2B5EF4-FFF2-40B4-BE49-F238E27FC236}">
                <a16:creationId xmlns:a16="http://schemas.microsoft.com/office/drawing/2014/main" id="{1D8CA8DB-92CC-754D-9565-0A691EBD8EFE}"/>
              </a:ext>
            </a:extLst>
          </p:cNvPr>
          <p:cNvCxnSpPr>
            <a:cxnSpLocks/>
          </p:cNvCxnSpPr>
          <p:nvPr/>
        </p:nvCxnSpPr>
        <p:spPr>
          <a:xfrm>
            <a:off x="1295400" y="3829984"/>
            <a:ext cx="0" cy="457200"/>
          </a:xfrm>
          <a:prstGeom prst="straightConnector1">
            <a:avLst/>
          </a:prstGeom>
          <a:noFill/>
          <a:ln w="19050" cap="flat" cmpd="sng">
            <a:solidFill>
              <a:srgbClr val="3C78D8"/>
            </a:solidFill>
            <a:prstDash val="solid"/>
            <a:round/>
            <a:headEnd type="none" w="med" len="med"/>
            <a:tailEnd type="none" w="med" len="med"/>
          </a:ln>
        </p:spPr>
      </p:cxnSp>
      <p:cxnSp>
        <p:nvCxnSpPr>
          <p:cNvPr id="6" name="Google Shape;78;p20">
            <a:extLst>
              <a:ext uri="{FF2B5EF4-FFF2-40B4-BE49-F238E27FC236}">
                <a16:creationId xmlns:a16="http://schemas.microsoft.com/office/drawing/2014/main" id="{EF83C6BB-E2EE-7E43-823B-8690F92809A6}"/>
              </a:ext>
            </a:extLst>
          </p:cNvPr>
          <p:cNvCxnSpPr>
            <a:cxnSpLocks/>
          </p:cNvCxnSpPr>
          <p:nvPr/>
        </p:nvCxnSpPr>
        <p:spPr>
          <a:xfrm>
            <a:off x="1295400" y="1890757"/>
            <a:ext cx="0" cy="1219200"/>
          </a:xfrm>
          <a:prstGeom prst="straightConnector1">
            <a:avLst/>
          </a:prstGeom>
          <a:noFill/>
          <a:ln w="19050" cap="flat" cmpd="sng">
            <a:solidFill>
              <a:srgbClr val="3C78D8"/>
            </a:solidFill>
            <a:prstDash val="solid"/>
            <a:round/>
            <a:headEnd type="none" w="med" len="med"/>
            <a:tailEnd type="none" w="med" len="med"/>
          </a:ln>
        </p:spPr>
      </p:cxnSp>
      <p:sp>
        <p:nvSpPr>
          <p:cNvPr id="12" name="TextBox 11">
            <a:extLst>
              <a:ext uri="{FF2B5EF4-FFF2-40B4-BE49-F238E27FC236}">
                <a16:creationId xmlns:a16="http://schemas.microsoft.com/office/drawing/2014/main" id="{171946AA-A1E0-F544-9D8E-132F84BC74FB}"/>
              </a:ext>
            </a:extLst>
          </p:cNvPr>
          <p:cNvSpPr txBox="1"/>
          <p:nvPr/>
        </p:nvSpPr>
        <p:spPr>
          <a:xfrm>
            <a:off x="4790055" y="1413330"/>
            <a:ext cx="3365666" cy="3137303"/>
          </a:xfrm>
          <a:prstGeom prst="rect">
            <a:avLst/>
          </a:prstGeom>
          <a:noFill/>
          <a:ln>
            <a:solidFill>
              <a:srgbClr val="4A86E8"/>
            </a:solidFill>
          </a:ln>
        </p:spPr>
        <p:txBody>
          <a:bodyPr wrap="square" rtlCol="0">
            <a:spAutoFit/>
          </a:bodyPr>
          <a:lstStyle/>
          <a:p>
            <a:r>
              <a:rPr lang="en-US" sz="1100" dirty="0">
                <a:solidFill>
                  <a:schemeClr val="bg1"/>
                </a:solidFill>
              </a:rPr>
              <a:t>{</a:t>
            </a:r>
          </a:p>
          <a:p>
            <a:r>
              <a:rPr lang="en-US" sz="1100" dirty="0">
                <a:solidFill>
                  <a:schemeClr val="bg1"/>
                </a:solidFill>
              </a:rPr>
              <a:t>   "</a:t>
            </a:r>
            <a:r>
              <a:rPr lang="en-US" sz="1100" b="1" dirty="0">
                <a:solidFill>
                  <a:schemeClr val="bg1"/>
                </a:solidFill>
              </a:rPr>
              <a:t>kind</a:t>
            </a:r>
            <a:r>
              <a:rPr lang="en-US" sz="1100" dirty="0">
                <a:solidFill>
                  <a:schemeClr val="bg1"/>
                </a:solidFill>
              </a:rPr>
              <a:t>” : "gateway-namespace",</a:t>
            </a:r>
          </a:p>
          <a:p>
            <a:r>
              <a:rPr lang="en-US" sz="1100" dirty="0">
                <a:solidFill>
                  <a:schemeClr val="bg1"/>
                </a:solidFill>
              </a:rPr>
              <a:t>   "</a:t>
            </a:r>
            <a:r>
              <a:rPr lang="en-US" sz="1100" b="1" dirty="0">
                <a:solidFill>
                  <a:schemeClr val="bg1"/>
                </a:solidFill>
              </a:rPr>
              <a:t>action</a:t>
            </a:r>
            <a:r>
              <a:rPr lang="en-US" sz="1100" dirty="0">
                <a:solidFill>
                  <a:schemeClr val="bg1"/>
                </a:solidFill>
              </a:rPr>
              <a:t>” : "create",</a:t>
            </a:r>
          </a:p>
          <a:p>
            <a:r>
              <a:rPr lang="en-US" sz="1100" dirty="0">
                <a:solidFill>
                  <a:schemeClr val="bg1"/>
                </a:solidFill>
              </a:rPr>
              <a:t>   "</a:t>
            </a:r>
            <a:r>
              <a:rPr lang="en-US" sz="1100" b="1" dirty="0">
                <a:solidFill>
                  <a:schemeClr val="bg1"/>
                </a:solidFill>
              </a:rPr>
              <a:t>spec</a:t>
            </a:r>
            <a:r>
              <a:rPr lang="en-US" sz="1100" dirty="0">
                <a:solidFill>
                  <a:schemeClr val="bg1"/>
                </a:solidFill>
              </a:rPr>
              <a:t>” : {</a:t>
            </a:r>
          </a:p>
          <a:p>
            <a:r>
              <a:rPr lang="en-US" sz="1100" dirty="0">
                <a:solidFill>
                  <a:schemeClr val="bg1"/>
                </a:solidFill>
              </a:rPr>
              <a:t>      "</a:t>
            </a:r>
            <a:r>
              <a:rPr lang="en-US" sz="1100" b="1" dirty="0">
                <a:solidFill>
                  <a:schemeClr val="bg1"/>
                </a:solidFill>
              </a:rPr>
              <a:t>id</a:t>
            </a:r>
            <a:r>
              <a:rPr lang="en-US" sz="1100" dirty="0">
                <a:solidFill>
                  <a:schemeClr val="bg1"/>
                </a:solidFill>
              </a:rPr>
              <a:t>” : "</a:t>
            </a:r>
            <a:r>
              <a:rPr lang="en-US" sz="1100" dirty="0" err="1">
                <a:solidFill>
                  <a:schemeClr val="bg1"/>
                </a:solidFill>
              </a:rPr>
              <a:t>xxxxxxxx-xxxx-xxxx-xxxx-xxxxxxxxxxxx</a:t>
            </a:r>
            <a:r>
              <a:rPr lang="en-US" sz="1100" dirty="0">
                <a:solidFill>
                  <a:schemeClr val="bg1"/>
                </a:solidFill>
              </a:rPr>
              <a:t>",</a:t>
            </a:r>
          </a:p>
          <a:p>
            <a:r>
              <a:rPr lang="en-US" sz="1100" dirty="0">
                <a:solidFill>
                  <a:schemeClr val="bg1"/>
                </a:solidFill>
              </a:rPr>
              <a:t>      "</a:t>
            </a:r>
            <a:r>
              <a:rPr lang="en-US" sz="1100" b="1" dirty="0">
                <a:solidFill>
                  <a:schemeClr val="bg1"/>
                </a:solidFill>
              </a:rPr>
              <a:t>namespace</a:t>
            </a:r>
            <a:r>
              <a:rPr lang="en-US" sz="1100" dirty="0">
                <a:solidFill>
                  <a:schemeClr val="bg1"/>
                </a:solidFill>
              </a:rPr>
              <a:t>” : "</a:t>
            </a:r>
            <a:r>
              <a:rPr lang="en-US" sz="1100" dirty="0" err="1">
                <a:solidFill>
                  <a:schemeClr val="bg1"/>
                </a:solidFill>
              </a:rPr>
              <a:t>kong.summit.consumer</a:t>
            </a:r>
            <a:r>
              <a:rPr lang="en-US" sz="1100" dirty="0">
                <a:solidFill>
                  <a:schemeClr val="bg1"/>
                </a:solidFill>
              </a:rPr>
              <a:t>",</a:t>
            </a:r>
          </a:p>
          <a:p>
            <a:r>
              <a:rPr lang="en-US" sz="1100" dirty="0">
                <a:solidFill>
                  <a:schemeClr val="bg1"/>
                </a:solidFill>
              </a:rPr>
              <a:t>      "</a:t>
            </a:r>
            <a:r>
              <a:rPr lang="en-US" sz="1100" b="1" dirty="0" err="1">
                <a:solidFill>
                  <a:schemeClr val="bg1"/>
                </a:solidFill>
              </a:rPr>
              <a:t>sloEmail</a:t>
            </a:r>
            <a:r>
              <a:rPr lang="en-US" sz="1100" dirty="0">
                <a:solidFill>
                  <a:schemeClr val="bg1"/>
                </a:solidFill>
              </a:rPr>
              <a:t>” : "</a:t>
            </a:r>
            <a:r>
              <a:rPr lang="en-US" sz="1100" dirty="0" err="1">
                <a:solidFill>
                  <a:schemeClr val="bg1"/>
                </a:solidFill>
              </a:rPr>
              <a:t>my.email@example.com</a:t>
            </a:r>
            <a:r>
              <a:rPr lang="en-US" sz="1100" dirty="0">
                <a:solidFill>
                  <a:schemeClr val="bg1"/>
                </a:solidFill>
              </a:rPr>
              <a:t>",</a:t>
            </a:r>
          </a:p>
          <a:p>
            <a:r>
              <a:rPr lang="en-US" sz="1100" dirty="0">
                <a:solidFill>
                  <a:schemeClr val="bg1"/>
                </a:solidFill>
              </a:rPr>
              <a:t>      "</a:t>
            </a:r>
            <a:r>
              <a:rPr lang="en-US" sz="1100" b="1" dirty="0" err="1">
                <a:solidFill>
                  <a:schemeClr val="bg1"/>
                </a:solidFill>
              </a:rPr>
              <a:t>teamEmailDL</a:t>
            </a:r>
            <a:r>
              <a:rPr lang="en-US" sz="1100" dirty="0">
                <a:solidFill>
                  <a:schemeClr val="bg1"/>
                </a:solidFill>
              </a:rPr>
              <a:t>” : "</a:t>
            </a:r>
            <a:r>
              <a:rPr lang="en-US" sz="1100" dirty="0" err="1">
                <a:solidFill>
                  <a:schemeClr val="bg1"/>
                </a:solidFill>
              </a:rPr>
              <a:t>my.team.dl@example.com</a:t>
            </a:r>
            <a:r>
              <a:rPr lang="en-US" sz="1100" dirty="0">
                <a:solidFill>
                  <a:schemeClr val="bg1"/>
                </a:solidFill>
              </a:rPr>
              <a:t>",</a:t>
            </a:r>
          </a:p>
          <a:p>
            <a:r>
              <a:rPr lang="en-US" sz="1100" dirty="0">
                <a:solidFill>
                  <a:schemeClr val="bg1"/>
                </a:solidFill>
              </a:rPr>
              <a:t>      "</a:t>
            </a:r>
            <a:r>
              <a:rPr lang="en-US" sz="1100" b="1" dirty="0" err="1">
                <a:solidFill>
                  <a:schemeClr val="bg1"/>
                </a:solidFill>
              </a:rPr>
              <a:t>accessControl</a:t>
            </a:r>
            <a:r>
              <a:rPr lang="en-US" sz="1100" dirty="0">
                <a:solidFill>
                  <a:schemeClr val="bg1"/>
                </a:solidFill>
              </a:rPr>
              <a:t>” : "REDACTED",</a:t>
            </a:r>
          </a:p>
          <a:p>
            <a:r>
              <a:rPr lang="en-US" sz="1100" dirty="0">
                <a:solidFill>
                  <a:schemeClr val="bg1"/>
                </a:solidFill>
              </a:rPr>
              <a:t>      "</a:t>
            </a:r>
            <a:r>
              <a:rPr lang="en-US" sz="1100" b="1" dirty="0" err="1">
                <a:solidFill>
                  <a:schemeClr val="bg1"/>
                </a:solidFill>
              </a:rPr>
              <a:t>internalID</a:t>
            </a:r>
            <a:r>
              <a:rPr lang="en-US" sz="1100" dirty="0">
                <a:solidFill>
                  <a:schemeClr val="bg1"/>
                </a:solidFill>
              </a:rPr>
              <a:t>” : "REDACTED"</a:t>
            </a:r>
          </a:p>
          <a:p>
            <a:r>
              <a:rPr lang="en-US" sz="1100" dirty="0">
                <a:solidFill>
                  <a:schemeClr val="bg1"/>
                </a:solidFill>
              </a:rPr>
              <a:t>   },</a:t>
            </a:r>
          </a:p>
          <a:p>
            <a:r>
              <a:rPr lang="en-US" sz="1100" dirty="0">
                <a:solidFill>
                  <a:schemeClr val="bg1"/>
                </a:solidFill>
              </a:rPr>
              <a:t>   "</a:t>
            </a:r>
            <a:r>
              <a:rPr lang="en-US" sz="1100" b="1" dirty="0">
                <a:solidFill>
                  <a:schemeClr val="bg1"/>
                </a:solidFill>
              </a:rPr>
              <a:t>metadata</a:t>
            </a:r>
            <a:r>
              <a:rPr lang="en-US" sz="1100" dirty="0">
                <a:solidFill>
                  <a:schemeClr val="bg1"/>
                </a:solidFill>
              </a:rPr>
              <a:t>” : {</a:t>
            </a:r>
          </a:p>
          <a:p>
            <a:r>
              <a:rPr lang="en-US" sz="1100" dirty="0">
                <a:solidFill>
                  <a:schemeClr val="bg1"/>
                </a:solidFill>
              </a:rPr>
              <a:t>      "</a:t>
            </a:r>
            <a:r>
              <a:rPr lang="en-US" sz="1100" b="1" dirty="0">
                <a:solidFill>
                  <a:schemeClr val="bg1"/>
                </a:solidFill>
              </a:rPr>
              <a:t>tags</a:t>
            </a:r>
            <a:r>
              <a:rPr lang="en-US" sz="1100" dirty="0">
                <a:solidFill>
                  <a:schemeClr val="bg1"/>
                </a:solidFill>
              </a:rPr>
              <a:t>” : [</a:t>
            </a:r>
          </a:p>
          <a:p>
            <a:r>
              <a:rPr lang="en-US" sz="1100" dirty="0">
                <a:solidFill>
                  <a:schemeClr val="bg1"/>
                </a:solidFill>
              </a:rPr>
              <a:t>         "Kong Summit 2019",</a:t>
            </a:r>
          </a:p>
          <a:p>
            <a:r>
              <a:rPr lang="en-US" sz="1100" dirty="0">
                <a:solidFill>
                  <a:schemeClr val="bg1"/>
                </a:solidFill>
              </a:rPr>
              <a:t>         "Example Tag"</a:t>
            </a:r>
          </a:p>
          <a:p>
            <a:r>
              <a:rPr lang="en-US" sz="1100" dirty="0">
                <a:solidFill>
                  <a:schemeClr val="bg1"/>
                </a:solidFill>
              </a:rPr>
              <a:t>      ]</a:t>
            </a:r>
          </a:p>
          <a:p>
            <a:r>
              <a:rPr lang="en-US" sz="1100" dirty="0">
                <a:solidFill>
                  <a:schemeClr val="bg1"/>
                </a:solidFill>
              </a:rPr>
              <a:t>   }</a:t>
            </a:r>
          </a:p>
          <a:p>
            <a:r>
              <a:rPr lang="en-US" sz="1100" dirty="0">
                <a:solidFill>
                  <a:schemeClr val="bg1"/>
                </a:solidFill>
              </a:rPr>
              <a:t>}</a:t>
            </a:r>
          </a:p>
        </p:txBody>
      </p:sp>
      <p:sp>
        <p:nvSpPr>
          <p:cNvPr id="7" name="Google Shape;143;p28">
            <a:extLst>
              <a:ext uri="{FF2B5EF4-FFF2-40B4-BE49-F238E27FC236}">
                <a16:creationId xmlns:a16="http://schemas.microsoft.com/office/drawing/2014/main" id="{90756AEE-45F4-3547-BB14-BD80C1A30A6F}"/>
              </a:ext>
            </a:extLst>
          </p:cNvPr>
          <p:cNvSpPr txBox="1">
            <a:spLocks/>
          </p:cNvSpPr>
          <p:nvPr/>
        </p:nvSpPr>
        <p:spPr>
          <a:xfrm>
            <a:off x="1143000" y="1409911"/>
            <a:ext cx="3733800" cy="48084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lvl="1"/>
            <a:r>
              <a:rPr lang="en-US" sz="1600" b="1" dirty="0">
                <a:solidFill>
                  <a:srgbClr val="4A86E8">
                    <a:alpha val="99000"/>
                  </a:srgbClr>
                </a:solidFill>
                <a:latin typeface="Roboto"/>
                <a:ea typeface="Roboto"/>
              </a:rPr>
              <a:t>Requirements</a:t>
            </a:r>
          </a:p>
        </p:txBody>
      </p:sp>
      <p:sp>
        <p:nvSpPr>
          <p:cNvPr id="8" name="Google Shape;143;p28">
            <a:extLst>
              <a:ext uri="{FF2B5EF4-FFF2-40B4-BE49-F238E27FC236}">
                <a16:creationId xmlns:a16="http://schemas.microsoft.com/office/drawing/2014/main" id="{DC547C26-6BCA-6E4E-A715-4DC81B67677A}"/>
              </a:ext>
            </a:extLst>
          </p:cNvPr>
          <p:cNvSpPr txBox="1">
            <a:spLocks/>
          </p:cNvSpPr>
          <p:nvPr/>
        </p:nvSpPr>
        <p:spPr>
          <a:xfrm>
            <a:off x="1143000" y="3442161"/>
            <a:ext cx="3733800" cy="48084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lvl="1"/>
            <a:r>
              <a:rPr lang="en-US" sz="1600" b="1" dirty="0">
                <a:solidFill>
                  <a:srgbClr val="4A86E8">
                    <a:alpha val="99000"/>
                  </a:srgbClr>
                </a:solidFill>
                <a:latin typeface="Roboto"/>
                <a:ea typeface="Roboto"/>
              </a:rPr>
              <a:t>Components</a:t>
            </a:r>
          </a:p>
        </p:txBody>
      </p:sp>
    </p:spTree>
    <p:extLst>
      <p:ext uri="{BB962C8B-B14F-4D97-AF65-F5344CB8AC3E}">
        <p14:creationId xmlns:p14="http://schemas.microsoft.com/office/powerpoint/2010/main" val="331941351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23"/>
          <p:cNvSpPr txBox="1"/>
          <p:nvPr/>
        </p:nvSpPr>
        <p:spPr>
          <a:xfrm>
            <a:off x="3639125" y="1855150"/>
            <a:ext cx="4974600" cy="1018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US" sz="3200" dirty="0">
                <a:solidFill>
                  <a:schemeClr val="lt1"/>
                </a:solidFill>
                <a:latin typeface="Roboto Light"/>
                <a:ea typeface="Roboto Light"/>
                <a:cs typeface="Roboto Light"/>
                <a:sym typeface="Roboto Light"/>
              </a:rPr>
              <a:t>Results</a:t>
            </a:r>
            <a:endParaRPr sz="3200" dirty="0">
              <a:solidFill>
                <a:schemeClr val="lt1"/>
              </a:solidFill>
              <a:latin typeface="Roboto Light"/>
              <a:ea typeface="Roboto Light"/>
              <a:cs typeface="Roboto Light"/>
              <a:sym typeface="Roboto Light"/>
            </a:endParaRPr>
          </a:p>
        </p:txBody>
      </p:sp>
      <p:sp>
        <p:nvSpPr>
          <p:cNvPr id="104" name="Google Shape;104;p23"/>
          <p:cNvSpPr txBox="1"/>
          <p:nvPr/>
        </p:nvSpPr>
        <p:spPr>
          <a:xfrm>
            <a:off x="1471200" y="1967225"/>
            <a:ext cx="794700" cy="1284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7200" dirty="0">
                <a:solidFill>
                  <a:srgbClr val="FFFFFF"/>
                </a:solidFill>
                <a:latin typeface="Roboto Thin"/>
                <a:ea typeface="Roboto Thin"/>
                <a:cs typeface="Roboto Thin"/>
                <a:sym typeface="Roboto Thin"/>
              </a:rPr>
              <a:t>5</a:t>
            </a:r>
            <a:endParaRPr sz="7200" dirty="0">
              <a:solidFill>
                <a:srgbClr val="FFFFFF"/>
              </a:solidFill>
              <a:latin typeface="Roboto Thin"/>
              <a:ea typeface="Roboto Thin"/>
              <a:cs typeface="Roboto Thin"/>
              <a:sym typeface="Roboto Thin"/>
            </a:endParaRPr>
          </a:p>
        </p:txBody>
      </p:sp>
      <p:sp>
        <p:nvSpPr>
          <p:cNvPr id="105" name="Google Shape;105;p23"/>
          <p:cNvSpPr txBox="1"/>
          <p:nvPr/>
        </p:nvSpPr>
        <p:spPr>
          <a:xfrm>
            <a:off x="3698249" y="2978300"/>
            <a:ext cx="4915475" cy="1498450"/>
          </a:xfrm>
          <a:prstGeom prst="rect">
            <a:avLst/>
          </a:prstGeom>
          <a:noFill/>
          <a:ln>
            <a:noFill/>
          </a:ln>
        </p:spPr>
        <p:txBody>
          <a:bodyPr spcFirstLastPara="1" wrap="square" lIns="91425" tIns="91425" rIns="91425" bIns="91425" anchor="t" anchorCtr="0">
            <a:noAutofit/>
          </a:bodyPr>
          <a:lstStyle/>
          <a:p>
            <a:pPr lvl="0"/>
            <a:r>
              <a:rPr lang="en-US" sz="2400" dirty="0">
                <a:solidFill>
                  <a:srgbClr val="4A86E8"/>
                </a:solidFill>
                <a:latin typeface="Roboto Light"/>
                <a:ea typeface="Roboto Light"/>
                <a:cs typeface="Roboto Light"/>
                <a:sym typeface="Roboto Light"/>
              </a:rPr>
              <a:t>Progress of our Ongoing Journey</a:t>
            </a:r>
            <a:endParaRPr sz="2400" dirty="0">
              <a:solidFill>
                <a:srgbClr val="4A86E8"/>
              </a:solidFill>
              <a:latin typeface="Roboto Light"/>
              <a:ea typeface="Roboto Light"/>
              <a:cs typeface="Roboto Light"/>
              <a:sym typeface="Roboto Light"/>
            </a:endParaRPr>
          </a:p>
        </p:txBody>
      </p:sp>
    </p:spTree>
    <p:extLst>
      <p:ext uri="{BB962C8B-B14F-4D97-AF65-F5344CB8AC3E}">
        <p14:creationId xmlns:p14="http://schemas.microsoft.com/office/powerpoint/2010/main" val="413737515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2" name="Google Shape;140;p28">
            <a:extLst>
              <a:ext uri="{FF2B5EF4-FFF2-40B4-BE49-F238E27FC236}">
                <a16:creationId xmlns:a16="http://schemas.microsoft.com/office/drawing/2014/main" id="{9675A997-6C5D-CA40-B692-1A6BFEDA022C}"/>
              </a:ext>
            </a:extLst>
          </p:cNvPr>
          <p:cNvSpPr txBox="1">
            <a:spLocks/>
          </p:cNvSpPr>
          <p:nvPr/>
        </p:nvSpPr>
        <p:spPr>
          <a:xfrm>
            <a:off x="838199" y="556564"/>
            <a:ext cx="6155860" cy="94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000" dirty="0">
                <a:solidFill>
                  <a:srgbClr val="FFFFFF"/>
                </a:solidFill>
                <a:latin typeface="Roboto Light"/>
                <a:ea typeface="Roboto Light"/>
                <a:cs typeface="Roboto Light"/>
                <a:sym typeface="Roboto Light"/>
              </a:rPr>
              <a:t>DevOps Self-Service Adoption</a:t>
            </a:r>
          </a:p>
        </p:txBody>
      </p:sp>
      <p:pic>
        <p:nvPicPr>
          <p:cNvPr id="3" name="Picture 2">
            <a:extLst>
              <a:ext uri="{FF2B5EF4-FFF2-40B4-BE49-F238E27FC236}">
                <a16:creationId xmlns:a16="http://schemas.microsoft.com/office/drawing/2014/main" id="{D7E92453-7F82-954A-8B91-405F645AE18A}"/>
              </a:ext>
            </a:extLst>
          </p:cNvPr>
          <p:cNvPicPr>
            <a:picLocks noChangeAspect="1"/>
          </p:cNvPicPr>
          <p:nvPr/>
        </p:nvPicPr>
        <p:blipFill rotWithShape="1">
          <a:blip r:embed="rId3"/>
          <a:srcRect l="4932" t="2836" b="12074"/>
          <a:stretch/>
        </p:blipFill>
        <p:spPr>
          <a:xfrm>
            <a:off x="695514" y="2495550"/>
            <a:ext cx="7679860" cy="2209800"/>
          </a:xfrm>
          <a:prstGeom prst="rect">
            <a:avLst/>
          </a:prstGeom>
          <a:ln w="12700">
            <a:solidFill>
              <a:srgbClr val="4A86E8"/>
            </a:solidFill>
          </a:ln>
        </p:spPr>
      </p:pic>
      <p:sp>
        <p:nvSpPr>
          <p:cNvPr id="4" name="Rectangle 3">
            <a:extLst>
              <a:ext uri="{FF2B5EF4-FFF2-40B4-BE49-F238E27FC236}">
                <a16:creationId xmlns:a16="http://schemas.microsoft.com/office/drawing/2014/main" id="{AE0B8A2D-494A-5647-A4C7-44D46B6929B4}"/>
              </a:ext>
            </a:extLst>
          </p:cNvPr>
          <p:cNvSpPr/>
          <p:nvPr/>
        </p:nvSpPr>
        <p:spPr>
          <a:xfrm>
            <a:off x="1004747" y="1801897"/>
            <a:ext cx="5181600" cy="738664"/>
          </a:xfrm>
          <a:prstGeom prst="rect">
            <a:avLst/>
          </a:prstGeom>
        </p:spPr>
        <p:txBody>
          <a:bodyPr wrap="square">
            <a:spAutoFit/>
          </a:bodyPr>
          <a:lstStyle/>
          <a:p>
            <a:pPr lvl="4"/>
            <a:r>
              <a:rPr lang="en-US" dirty="0">
                <a:solidFill>
                  <a:schemeClr val="bg1"/>
                </a:solidFill>
              </a:rPr>
              <a:t>    GitHub-Native Revision History</a:t>
            </a:r>
          </a:p>
          <a:p>
            <a:pPr lvl="4"/>
            <a:r>
              <a:rPr lang="en-US" dirty="0">
                <a:solidFill>
                  <a:schemeClr val="bg1"/>
                </a:solidFill>
              </a:rPr>
              <a:t>    Automated Reporting/Alerting Integration</a:t>
            </a:r>
          </a:p>
          <a:p>
            <a:pPr lvl="4"/>
            <a:r>
              <a:rPr lang="en-US" dirty="0">
                <a:solidFill>
                  <a:schemeClr val="bg1"/>
                </a:solidFill>
              </a:rPr>
              <a:t>    </a:t>
            </a:r>
          </a:p>
        </p:txBody>
      </p:sp>
      <p:cxnSp>
        <p:nvCxnSpPr>
          <p:cNvPr id="6" name="Google Shape;78;p20">
            <a:extLst>
              <a:ext uri="{FF2B5EF4-FFF2-40B4-BE49-F238E27FC236}">
                <a16:creationId xmlns:a16="http://schemas.microsoft.com/office/drawing/2014/main" id="{936E7E5A-9467-1D46-859A-1ED375F88FE8}"/>
              </a:ext>
            </a:extLst>
          </p:cNvPr>
          <p:cNvCxnSpPr>
            <a:cxnSpLocks/>
          </p:cNvCxnSpPr>
          <p:nvPr/>
        </p:nvCxnSpPr>
        <p:spPr>
          <a:xfrm>
            <a:off x="1004747" y="1844137"/>
            <a:ext cx="0" cy="422813"/>
          </a:xfrm>
          <a:prstGeom prst="straightConnector1">
            <a:avLst/>
          </a:prstGeom>
          <a:noFill/>
          <a:ln w="19050" cap="flat" cmpd="sng">
            <a:solidFill>
              <a:srgbClr val="3C78D8"/>
            </a:solidFill>
            <a:prstDash val="solid"/>
            <a:round/>
            <a:headEnd type="none" w="med" len="med"/>
            <a:tailEnd type="none" w="med" len="med"/>
          </a:ln>
        </p:spPr>
      </p:cxnSp>
      <p:sp>
        <p:nvSpPr>
          <p:cNvPr id="11" name="Google Shape;143;p28">
            <a:extLst>
              <a:ext uri="{FF2B5EF4-FFF2-40B4-BE49-F238E27FC236}">
                <a16:creationId xmlns:a16="http://schemas.microsoft.com/office/drawing/2014/main" id="{86ABCD85-9B1D-FF48-A332-E35B62CD1FD5}"/>
              </a:ext>
            </a:extLst>
          </p:cNvPr>
          <p:cNvSpPr txBox="1">
            <a:spLocks/>
          </p:cNvSpPr>
          <p:nvPr/>
        </p:nvSpPr>
        <p:spPr>
          <a:xfrm>
            <a:off x="838199" y="1363291"/>
            <a:ext cx="3733800" cy="48084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lvl="1"/>
            <a:r>
              <a:rPr lang="en-US" b="1" dirty="0">
                <a:solidFill>
                  <a:srgbClr val="4A86E8">
                    <a:alpha val="99000"/>
                  </a:srgbClr>
                </a:solidFill>
                <a:latin typeface="Roboto"/>
                <a:ea typeface="Roboto"/>
              </a:rPr>
              <a:t>Features</a:t>
            </a:r>
          </a:p>
        </p:txBody>
      </p:sp>
      <p:sp>
        <p:nvSpPr>
          <p:cNvPr id="14" name="Rectangle 13">
            <a:extLst>
              <a:ext uri="{FF2B5EF4-FFF2-40B4-BE49-F238E27FC236}">
                <a16:creationId xmlns:a16="http://schemas.microsoft.com/office/drawing/2014/main" id="{B01F934A-371A-9142-9EC9-1B7BC06D1BC9}"/>
              </a:ext>
            </a:extLst>
          </p:cNvPr>
          <p:cNvSpPr/>
          <p:nvPr/>
        </p:nvSpPr>
        <p:spPr>
          <a:xfrm>
            <a:off x="5399163" y="1721180"/>
            <a:ext cx="2327369" cy="523220"/>
          </a:xfrm>
          <a:prstGeom prst="rect">
            <a:avLst/>
          </a:prstGeom>
        </p:spPr>
        <p:txBody>
          <a:bodyPr wrap="square">
            <a:spAutoFit/>
          </a:bodyPr>
          <a:lstStyle/>
          <a:p>
            <a:pPr lvl="4"/>
            <a:r>
              <a:rPr lang="en-US" dirty="0">
                <a:solidFill>
                  <a:schemeClr val="bg1"/>
                </a:solidFill>
              </a:rPr>
              <a:t>    300+ Unique Users</a:t>
            </a:r>
          </a:p>
          <a:p>
            <a:pPr lvl="4"/>
            <a:r>
              <a:rPr lang="en-US" dirty="0">
                <a:solidFill>
                  <a:schemeClr val="bg1"/>
                </a:solidFill>
              </a:rPr>
              <a:t>    2000 Operations/</a:t>
            </a:r>
            <a:r>
              <a:rPr lang="en-US" dirty="0" err="1">
                <a:solidFill>
                  <a:schemeClr val="bg1"/>
                </a:solidFill>
              </a:rPr>
              <a:t>mo</a:t>
            </a:r>
            <a:endParaRPr lang="en-US" dirty="0">
              <a:solidFill>
                <a:schemeClr val="bg1"/>
              </a:solidFill>
            </a:endParaRPr>
          </a:p>
        </p:txBody>
      </p:sp>
      <p:cxnSp>
        <p:nvCxnSpPr>
          <p:cNvPr id="15" name="Google Shape;78;p20">
            <a:extLst>
              <a:ext uri="{FF2B5EF4-FFF2-40B4-BE49-F238E27FC236}">
                <a16:creationId xmlns:a16="http://schemas.microsoft.com/office/drawing/2014/main" id="{E1FC5013-B9B2-244B-AE3A-839D9828BB24}"/>
              </a:ext>
            </a:extLst>
          </p:cNvPr>
          <p:cNvCxnSpPr>
            <a:cxnSpLocks/>
          </p:cNvCxnSpPr>
          <p:nvPr/>
        </p:nvCxnSpPr>
        <p:spPr>
          <a:xfrm>
            <a:off x="5413961" y="1789402"/>
            <a:ext cx="0" cy="434185"/>
          </a:xfrm>
          <a:prstGeom prst="straightConnector1">
            <a:avLst/>
          </a:prstGeom>
          <a:noFill/>
          <a:ln w="19050" cap="flat" cmpd="sng">
            <a:solidFill>
              <a:srgbClr val="3C78D8"/>
            </a:solidFill>
            <a:prstDash val="solid"/>
            <a:round/>
            <a:headEnd type="none" w="med" len="med"/>
            <a:tailEnd type="none" w="med" len="med"/>
          </a:ln>
        </p:spPr>
      </p:cxnSp>
      <p:sp>
        <p:nvSpPr>
          <p:cNvPr id="16" name="Google Shape;143;p28">
            <a:extLst>
              <a:ext uri="{FF2B5EF4-FFF2-40B4-BE49-F238E27FC236}">
                <a16:creationId xmlns:a16="http://schemas.microsoft.com/office/drawing/2014/main" id="{2AD5E71D-A66F-444B-8498-C9EC56DA757D}"/>
              </a:ext>
            </a:extLst>
          </p:cNvPr>
          <p:cNvSpPr txBox="1">
            <a:spLocks/>
          </p:cNvSpPr>
          <p:nvPr/>
        </p:nvSpPr>
        <p:spPr>
          <a:xfrm>
            <a:off x="5233982" y="1350902"/>
            <a:ext cx="3733800" cy="48084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lvl="1"/>
            <a:r>
              <a:rPr lang="en-US" b="1" dirty="0">
                <a:solidFill>
                  <a:srgbClr val="4A86E8">
                    <a:alpha val="99000"/>
                  </a:srgbClr>
                </a:solidFill>
                <a:latin typeface="Roboto"/>
                <a:ea typeface="Roboto"/>
              </a:rPr>
              <a:t>Metrics</a:t>
            </a:r>
          </a:p>
        </p:txBody>
      </p:sp>
    </p:spTree>
    <p:extLst>
      <p:ext uri="{BB962C8B-B14F-4D97-AF65-F5344CB8AC3E}">
        <p14:creationId xmlns:p14="http://schemas.microsoft.com/office/powerpoint/2010/main" val="357095693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2" name="Google Shape;140;p28">
            <a:extLst>
              <a:ext uri="{FF2B5EF4-FFF2-40B4-BE49-F238E27FC236}">
                <a16:creationId xmlns:a16="http://schemas.microsoft.com/office/drawing/2014/main" id="{9675A997-6C5D-CA40-B692-1A6BFEDA022C}"/>
              </a:ext>
            </a:extLst>
          </p:cNvPr>
          <p:cNvSpPr txBox="1">
            <a:spLocks/>
          </p:cNvSpPr>
          <p:nvPr/>
        </p:nvSpPr>
        <p:spPr>
          <a:xfrm>
            <a:off x="762000" y="580096"/>
            <a:ext cx="6155860" cy="92683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000" dirty="0">
                <a:solidFill>
                  <a:srgbClr val="FFFFFF"/>
                </a:solidFill>
                <a:latin typeface="Roboto Light"/>
                <a:ea typeface="Roboto Light"/>
                <a:cs typeface="Roboto Light"/>
                <a:sym typeface="Roboto Light"/>
              </a:rPr>
              <a:t>Sense of Our Scale</a:t>
            </a:r>
          </a:p>
        </p:txBody>
      </p:sp>
      <p:sp>
        <p:nvSpPr>
          <p:cNvPr id="3" name="Rectangle 2">
            <a:extLst>
              <a:ext uri="{FF2B5EF4-FFF2-40B4-BE49-F238E27FC236}">
                <a16:creationId xmlns:a16="http://schemas.microsoft.com/office/drawing/2014/main" id="{9C9005F2-429D-2F41-BC93-EA22F16C6727}"/>
              </a:ext>
            </a:extLst>
          </p:cNvPr>
          <p:cNvSpPr/>
          <p:nvPr/>
        </p:nvSpPr>
        <p:spPr>
          <a:xfrm>
            <a:off x="1219200" y="1276350"/>
            <a:ext cx="5029200" cy="3893374"/>
          </a:xfrm>
          <a:prstGeom prst="rect">
            <a:avLst/>
          </a:prstGeom>
        </p:spPr>
        <p:txBody>
          <a:bodyPr wrap="square">
            <a:spAutoFit/>
          </a:bodyPr>
          <a:lstStyle/>
          <a:p>
            <a:pPr lvl="4" indent="0">
              <a:buNone/>
            </a:pPr>
            <a:endParaRPr lang="en-US" sz="1600" dirty="0">
              <a:solidFill>
                <a:schemeClr val="bg1"/>
              </a:solidFill>
            </a:endParaRPr>
          </a:p>
          <a:p>
            <a:pPr lvl="4" indent="0">
              <a:buNone/>
            </a:pPr>
            <a:endParaRPr lang="en-US" sz="1600" dirty="0">
              <a:solidFill>
                <a:schemeClr val="bg1"/>
              </a:solidFill>
            </a:endParaRPr>
          </a:p>
          <a:p>
            <a:pPr lvl="4" indent="0">
              <a:buNone/>
            </a:pPr>
            <a:r>
              <a:rPr lang="en-US" sz="1600" dirty="0">
                <a:solidFill>
                  <a:schemeClr val="bg1"/>
                </a:solidFill>
              </a:rPr>
              <a:t>  ~1900 APIs</a:t>
            </a:r>
          </a:p>
          <a:p>
            <a:pPr lvl="4" indent="0">
              <a:buNone/>
            </a:pPr>
            <a:r>
              <a:rPr lang="en-US" sz="1600" dirty="0">
                <a:solidFill>
                  <a:schemeClr val="bg1"/>
                </a:solidFill>
              </a:rPr>
              <a:t>  ~250 consumers</a:t>
            </a:r>
          </a:p>
          <a:p>
            <a:pPr lvl="4" indent="0">
              <a:buNone/>
            </a:pPr>
            <a:r>
              <a:rPr lang="en-US" sz="1600" dirty="0">
                <a:solidFill>
                  <a:schemeClr val="bg1"/>
                </a:solidFill>
              </a:rPr>
              <a:t>  ~375m API transactions</a:t>
            </a:r>
          </a:p>
          <a:p>
            <a:pPr lvl="4" indent="0">
              <a:buNone/>
            </a:pPr>
            <a:endParaRPr lang="en-US" sz="1600" dirty="0">
              <a:solidFill>
                <a:schemeClr val="bg1"/>
              </a:solidFill>
            </a:endParaRPr>
          </a:p>
          <a:p>
            <a:pPr lvl="4" indent="0">
              <a:buNone/>
            </a:pPr>
            <a:endParaRPr lang="en-US" sz="1600" dirty="0">
              <a:solidFill>
                <a:schemeClr val="bg1"/>
              </a:solidFill>
            </a:endParaRPr>
          </a:p>
          <a:p>
            <a:pPr lvl="4" indent="0">
              <a:buNone/>
            </a:pPr>
            <a:endParaRPr lang="en-US" sz="1600" dirty="0">
              <a:solidFill>
                <a:schemeClr val="bg1"/>
              </a:solidFill>
            </a:endParaRPr>
          </a:p>
          <a:p>
            <a:pPr lvl="4" indent="0">
              <a:buNone/>
            </a:pPr>
            <a:r>
              <a:rPr lang="en-US" sz="1600" dirty="0">
                <a:solidFill>
                  <a:schemeClr val="bg1"/>
                </a:solidFill>
              </a:rPr>
              <a:t>  ~7000 APIs</a:t>
            </a:r>
          </a:p>
          <a:p>
            <a:pPr lvl="4" indent="0">
              <a:buNone/>
            </a:pPr>
            <a:r>
              <a:rPr lang="en-US" sz="1600" dirty="0">
                <a:solidFill>
                  <a:schemeClr val="bg1"/>
                </a:solidFill>
              </a:rPr>
              <a:t>  ~1000 consumers</a:t>
            </a:r>
          </a:p>
          <a:p>
            <a:pPr lvl="4" indent="0">
              <a:buNone/>
            </a:pPr>
            <a:r>
              <a:rPr lang="en-US" sz="1600" dirty="0">
                <a:solidFill>
                  <a:schemeClr val="bg1"/>
                </a:solidFill>
              </a:rPr>
              <a:t>  ~4.2bn API transactions</a:t>
            </a:r>
          </a:p>
          <a:p>
            <a:pPr lvl="4" indent="0">
              <a:buNone/>
            </a:pPr>
            <a:endParaRPr lang="en-US" sz="1200" dirty="0">
              <a:solidFill>
                <a:schemeClr val="bg1"/>
              </a:solidFill>
            </a:endParaRPr>
          </a:p>
          <a:p>
            <a:pPr lvl="4" indent="0">
              <a:buNone/>
            </a:pPr>
            <a:r>
              <a:rPr lang="en-US" sz="1100" dirty="0">
                <a:solidFill>
                  <a:schemeClr val="bg1"/>
                </a:solidFill>
              </a:rPr>
              <a:t>*Monthly Active</a:t>
            </a:r>
          </a:p>
          <a:p>
            <a:pPr lvl="4" indent="0">
              <a:buNone/>
            </a:pPr>
            <a:endParaRPr lang="en-US" sz="1200" dirty="0">
              <a:solidFill>
                <a:schemeClr val="bg1"/>
              </a:solidFill>
            </a:endParaRPr>
          </a:p>
          <a:p>
            <a:pPr lvl="4"/>
            <a:endParaRPr lang="en-US" sz="1200" dirty="0">
              <a:solidFill>
                <a:schemeClr val="bg1"/>
              </a:solidFill>
            </a:endParaRPr>
          </a:p>
          <a:p>
            <a:pPr lvl="4" indent="0">
              <a:buNone/>
            </a:pPr>
            <a:endParaRPr lang="en-US" sz="1200" dirty="0">
              <a:solidFill>
                <a:schemeClr val="bg1"/>
              </a:solidFill>
            </a:endParaRPr>
          </a:p>
          <a:p>
            <a:pPr lvl="4" indent="0">
              <a:buNone/>
            </a:pPr>
            <a:endParaRPr lang="en-US" sz="1200" dirty="0">
              <a:solidFill>
                <a:schemeClr val="bg1"/>
              </a:solidFill>
            </a:endParaRPr>
          </a:p>
        </p:txBody>
      </p:sp>
      <p:cxnSp>
        <p:nvCxnSpPr>
          <p:cNvPr id="4" name="Google Shape;78;p20">
            <a:extLst>
              <a:ext uri="{FF2B5EF4-FFF2-40B4-BE49-F238E27FC236}">
                <a16:creationId xmlns:a16="http://schemas.microsoft.com/office/drawing/2014/main" id="{863C5163-97C7-5F4D-91BD-BD776817DB1F}"/>
              </a:ext>
            </a:extLst>
          </p:cNvPr>
          <p:cNvCxnSpPr>
            <a:cxnSpLocks/>
          </p:cNvCxnSpPr>
          <p:nvPr/>
        </p:nvCxnSpPr>
        <p:spPr>
          <a:xfrm>
            <a:off x="1197429" y="1812496"/>
            <a:ext cx="0" cy="685800"/>
          </a:xfrm>
          <a:prstGeom prst="straightConnector1">
            <a:avLst/>
          </a:prstGeom>
          <a:noFill/>
          <a:ln w="19050" cap="flat" cmpd="sng">
            <a:solidFill>
              <a:srgbClr val="3C78D8"/>
            </a:solidFill>
            <a:prstDash val="solid"/>
            <a:round/>
            <a:headEnd type="none" w="med" len="med"/>
            <a:tailEnd type="none" w="med" len="med"/>
          </a:ln>
        </p:spPr>
      </p:cxnSp>
      <p:cxnSp>
        <p:nvCxnSpPr>
          <p:cNvPr id="5" name="Google Shape;78;p20">
            <a:extLst>
              <a:ext uri="{FF2B5EF4-FFF2-40B4-BE49-F238E27FC236}">
                <a16:creationId xmlns:a16="http://schemas.microsoft.com/office/drawing/2014/main" id="{937A23E6-EDDD-0946-B609-6C2751C47BAE}"/>
              </a:ext>
            </a:extLst>
          </p:cNvPr>
          <p:cNvCxnSpPr>
            <a:cxnSpLocks/>
          </p:cNvCxnSpPr>
          <p:nvPr/>
        </p:nvCxnSpPr>
        <p:spPr>
          <a:xfrm>
            <a:off x="1197429" y="3291465"/>
            <a:ext cx="0" cy="762000"/>
          </a:xfrm>
          <a:prstGeom prst="straightConnector1">
            <a:avLst/>
          </a:prstGeom>
          <a:noFill/>
          <a:ln w="19050" cap="flat" cmpd="sng">
            <a:solidFill>
              <a:srgbClr val="3C78D8"/>
            </a:solidFill>
            <a:prstDash val="solid"/>
            <a:round/>
            <a:headEnd type="none" w="med" len="med"/>
            <a:tailEnd type="none" w="med" len="med"/>
          </a:ln>
        </p:spPr>
      </p:cxnSp>
      <p:sp>
        <p:nvSpPr>
          <p:cNvPr id="7" name="Google Shape;143;p28">
            <a:extLst>
              <a:ext uri="{FF2B5EF4-FFF2-40B4-BE49-F238E27FC236}">
                <a16:creationId xmlns:a16="http://schemas.microsoft.com/office/drawing/2014/main" id="{92C6F294-5B49-7445-A6E3-0F7F9998207E}"/>
              </a:ext>
            </a:extLst>
          </p:cNvPr>
          <p:cNvSpPr txBox="1">
            <a:spLocks/>
          </p:cNvSpPr>
          <p:nvPr/>
        </p:nvSpPr>
        <p:spPr>
          <a:xfrm>
            <a:off x="1028700" y="2853956"/>
            <a:ext cx="3733800" cy="48084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lvl="1"/>
            <a:r>
              <a:rPr lang="en-US" sz="1600" b="1" dirty="0">
                <a:solidFill>
                  <a:srgbClr val="4A86E8">
                    <a:alpha val="99000"/>
                  </a:srgbClr>
                </a:solidFill>
                <a:latin typeface="Roboto"/>
                <a:ea typeface="Roboto"/>
              </a:rPr>
              <a:t>Where we’re going</a:t>
            </a:r>
          </a:p>
        </p:txBody>
      </p:sp>
      <p:sp>
        <p:nvSpPr>
          <p:cNvPr id="8" name="Google Shape;143;p28">
            <a:extLst>
              <a:ext uri="{FF2B5EF4-FFF2-40B4-BE49-F238E27FC236}">
                <a16:creationId xmlns:a16="http://schemas.microsoft.com/office/drawing/2014/main" id="{9171F835-2862-2643-9377-C5000416F7C4}"/>
              </a:ext>
            </a:extLst>
          </p:cNvPr>
          <p:cNvSpPr txBox="1">
            <a:spLocks/>
          </p:cNvSpPr>
          <p:nvPr/>
        </p:nvSpPr>
        <p:spPr>
          <a:xfrm>
            <a:off x="1028700" y="1365418"/>
            <a:ext cx="3733800" cy="48084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lvl="1"/>
            <a:r>
              <a:rPr lang="en-US" sz="1600" b="1" dirty="0">
                <a:solidFill>
                  <a:srgbClr val="4A86E8">
                    <a:alpha val="99000"/>
                  </a:srgbClr>
                </a:solidFill>
                <a:latin typeface="Roboto"/>
                <a:ea typeface="Roboto"/>
              </a:rPr>
              <a:t>Where we are</a:t>
            </a:r>
          </a:p>
        </p:txBody>
      </p:sp>
      <p:pic>
        <p:nvPicPr>
          <p:cNvPr id="9" name="Picture 8">
            <a:extLst>
              <a:ext uri="{FF2B5EF4-FFF2-40B4-BE49-F238E27FC236}">
                <a16:creationId xmlns:a16="http://schemas.microsoft.com/office/drawing/2014/main" id="{79F89B81-A75C-3341-ADD4-69C0CCB35E0C}"/>
              </a:ext>
            </a:extLst>
          </p:cNvPr>
          <p:cNvPicPr>
            <a:picLocks noChangeAspect="1"/>
          </p:cNvPicPr>
          <p:nvPr/>
        </p:nvPicPr>
        <p:blipFill>
          <a:blip r:embed="rId3"/>
          <a:stretch>
            <a:fillRect/>
          </a:stretch>
        </p:blipFill>
        <p:spPr>
          <a:xfrm>
            <a:off x="4197346" y="1595995"/>
            <a:ext cx="3797308" cy="2611438"/>
          </a:xfrm>
          <a:prstGeom prst="rect">
            <a:avLst/>
          </a:prstGeom>
          <a:ln>
            <a:solidFill>
              <a:srgbClr val="0070C0"/>
            </a:solidFill>
          </a:ln>
        </p:spPr>
      </p:pic>
    </p:spTree>
    <p:extLst>
      <p:ext uri="{BB962C8B-B14F-4D97-AF65-F5344CB8AC3E}">
        <p14:creationId xmlns:p14="http://schemas.microsoft.com/office/powerpoint/2010/main" val="274564228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2" name="Google Shape;140;p28">
            <a:extLst>
              <a:ext uri="{FF2B5EF4-FFF2-40B4-BE49-F238E27FC236}">
                <a16:creationId xmlns:a16="http://schemas.microsoft.com/office/drawing/2014/main" id="{9675A997-6C5D-CA40-B692-1A6BFEDA022C}"/>
              </a:ext>
            </a:extLst>
          </p:cNvPr>
          <p:cNvSpPr txBox="1">
            <a:spLocks/>
          </p:cNvSpPr>
          <p:nvPr/>
        </p:nvSpPr>
        <p:spPr>
          <a:xfrm>
            <a:off x="838200" y="599305"/>
            <a:ext cx="6155860" cy="94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000" dirty="0">
                <a:solidFill>
                  <a:srgbClr val="FFFFFF"/>
                </a:solidFill>
                <a:latin typeface="Roboto Light"/>
                <a:ea typeface="Roboto Light"/>
                <a:cs typeface="Roboto Light"/>
                <a:sym typeface="Roboto Light"/>
              </a:rPr>
              <a:t>Comprehensive Improvements</a:t>
            </a:r>
          </a:p>
        </p:txBody>
      </p:sp>
      <p:sp>
        <p:nvSpPr>
          <p:cNvPr id="3" name="Rectangle 2">
            <a:extLst>
              <a:ext uri="{FF2B5EF4-FFF2-40B4-BE49-F238E27FC236}">
                <a16:creationId xmlns:a16="http://schemas.microsoft.com/office/drawing/2014/main" id="{9C9005F2-429D-2F41-BC93-EA22F16C6727}"/>
              </a:ext>
            </a:extLst>
          </p:cNvPr>
          <p:cNvSpPr/>
          <p:nvPr/>
        </p:nvSpPr>
        <p:spPr>
          <a:xfrm>
            <a:off x="1193576" y="1473965"/>
            <a:ext cx="5029200" cy="3108543"/>
          </a:xfrm>
          <a:prstGeom prst="rect">
            <a:avLst/>
          </a:prstGeom>
        </p:spPr>
        <p:txBody>
          <a:bodyPr wrap="square">
            <a:spAutoFit/>
          </a:bodyPr>
          <a:lstStyle/>
          <a:p>
            <a:pPr lvl="4" indent="0">
              <a:buNone/>
            </a:pPr>
            <a:r>
              <a:rPr lang="en-US" dirty="0">
                <a:solidFill>
                  <a:schemeClr val="bg1"/>
                </a:solidFill>
              </a:rPr>
              <a:t>Greater than 80% Reduction in Gateway Overhead compared with existing solution</a:t>
            </a:r>
          </a:p>
          <a:p>
            <a:pPr lvl="4" indent="0">
              <a:buNone/>
            </a:pPr>
            <a:endParaRPr lang="en-US" dirty="0">
              <a:solidFill>
                <a:schemeClr val="bg1"/>
              </a:solidFill>
            </a:endParaRPr>
          </a:p>
          <a:p>
            <a:pPr lvl="4" indent="0">
              <a:buNone/>
            </a:pPr>
            <a:r>
              <a:rPr lang="en-US" dirty="0">
                <a:solidFill>
                  <a:schemeClr val="bg1"/>
                </a:solidFill>
              </a:rPr>
              <a:t>Greater than 95% cost reduction (operational efficiency, licensing costs)</a:t>
            </a:r>
          </a:p>
          <a:p>
            <a:pPr lvl="4"/>
            <a:endParaRPr lang="en-US" dirty="0">
              <a:solidFill>
                <a:schemeClr val="bg1"/>
              </a:solidFill>
            </a:endParaRPr>
          </a:p>
          <a:p>
            <a:pPr lvl="4"/>
            <a:r>
              <a:rPr lang="en-US" dirty="0">
                <a:solidFill>
                  <a:schemeClr val="bg1"/>
                </a:solidFill>
              </a:rPr>
              <a:t>More than 85% reduction in operations staffing</a:t>
            </a:r>
          </a:p>
          <a:p>
            <a:pPr lvl="4"/>
            <a:endParaRPr lang="en-US" dirty="0">
              <a:solidFill>
                <a:schemeClr val="bg1"/>
              </a:solidFill>
            </a:endParaRPr>
          </a:p>
          <a:p>
            <a:pPr lvl="4"/>
            <a:r>
              <a:rPr lang="en-US" u="sng" dirty="0">
                <a:solidFill>
                  <a:schemeClr val="accent1">
                    <a:lumMod val="75000"/>
                  </a:schemeClr>
                </a:solidFill>
              </a:rPr>
              <a:t>2 Engineers supporting 300k Employees </a:t>
            </a:r>
          </a:p>
          <a:p>
            <a:pPr lvl="4" indent="0">
              <a:buNone/>
            </a:pPr>
            <a:endParaRPr lang="en-US" dirty="0">
              <a:solidFill>
                <a:schemeClr val="bg1"/>
              </a:solidFill>
            </a:endParaRPr>
          </a:p>
          <a:p>
            <a:pPr lvl="4" indent="0">
              <a:buNone/>
            </a:pPr>
            <a:r>
              <a:rPr lang="en-US" dirty="0">
                <a:solidFill>
                  <a:schemeClr val="bg1"/>
                </a:solidFill>
              </a:rPr>
              <a:t>Currently serving ~10% of all UHG API Traffic</a:t>
            </a:r>
          </a:p>
          <a:p>
            <a:pPr lvl="4" indent="0">
              <a:buNone/>
            </a:pPr>
            <a:endParaRPr lang="en-US" dirty="0">
              <a:solidFill>
                <a:schemeClr val="bg1"/>
              </a:solidFill>
            </a:endParaRPr>
          </a:p>
          <a:p>
            <a:pPr lvl="4" indent="0">
              <a:buNone/>
            </a:pPr>
            <a:r>
              <a:rPr lang="en-US" dirty="0">
                <a:solidFill>
                  <a:schemeClr val="bg1"/>
                </a:solidFill>
              </a:rPr>
              <a:t>Extensibility of Kong has provided the means to support many custom use cases within Optum</a:t>
            </a:r>
          </a:p>
        </p:txBody>
      </p:sp>
      <p:pic>
        <p:nvPicPr>
          <p:cNvPr id="4" name="Picture 2" descr="10KB Payload Tests">
            <a:extLst>
              <a:ext uri="{FF2B5EF4-FFF2-40B4-BE49-F238E27FC236}">
                <a16:creationId xmlns:a16="http://schemas.microsoft.com/office/drawing/2014/main" id="{BB40D306-2BA9-C24F-9A24-C903A4EC20A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2356" r="15126"/>
          <a:stretch/>
        </p:blipFill>
        <p:spPr bwMode="auto">
          <a:xfrm>
            <a:off x="7239000" y="742950"/>
            <a:ext cx="1105076" cy="3867150"/>
          </a:xfrm>
          <a:prstGeom prst="rect">
            <a:avLst/>
          </a:prstGeom>
          <a:noFill/>
          <a:ln>
            <a:solidFill>
              <a:srgbClr val="0070C0"/>
            </a:solidFill>
          </a:ln>
          <a:extLst>
            <a:ext uri="{909E8E84-426E-40DD-AFC4-6F175D3DCCD1}">
              <a14:hiddenFill xmlns:a14="http://schemas.microsoft.com/office/drawing/2010/main">
                <a:solidFill>
                  <a:srgbClr val="FFFFFF"/>
                </a:solidFill>
              </a14:hiddenFill>
            </a:ext>
          </a:extLst>
        </p:spPr>
      </p:pic>
      <p:sp>
        <p:nvSpPr>
          <p:cNvPr id="5" name="Down Arrow 4">
            <a:extLst>
              <a:ext uri="{FF2B5EF4-FFF2-40B4-BE49-F238E27FC236}">
                <a16:creationId xmlns:a16="http://schemas.microsoft.com/office/drawing/2014/main" id="{7CCFE8A9-62FA-5B40-ABDF-8A249DBFD6DD}"/>
              </a:ext>
            </a:extLst>
          </p:cNvPr>
          <p:cNvSpPr/>
          <p:nvPr/>
        </p:nvSpPr>
        <p:spPr>
          <a:xfrm rot="16200000">
            <a:off x="6705600" y="2952750"/>
            <a:ext cx="304800" cy="1524000"/>
          </a:xfrm>
          <a:prstGeom prst="downArrow">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360F2F69-A3F0-F242-94EE-8BB2B71E4241}"/>
              </a:ext>
            </a:extLst>
          </p:cNvPr>
          <p:cNvSpPr/>
          <p:nvPr/>
        </p:nvSpPr>
        <p:spPr>
          <a:xfrm>
            <a:off x="4778915" y="3254572"/>
            <a:ext cx="2481770" cy="307777"/>
          </a:xfrm>
          <a:prstGeom prst="rect">
            <a:avLst/>
          </a:prstGeom>
        </p:spPr>
        <p:txBody>
          <a:bodyPr wrap="none">
            <a:spAutoFit/>
          </a:bodyPr>
          <a:lstStyle/>
          <a:p>
            <a:r>
              <a:rPr lang="en-US" dirty="0">
                <a:solidFill>
                  <a:schemeClr val="accent1">
                    <a:lumMod val="75000"/>
                  </a:schemeClr>
                </a:solidFill>
              </a:rPr>
              <a:t>Kong’s superior performance</a:t>
            </a:r>
          </a:p>
        </p:txBody>
      </p:sp>
      <p:cxnSp>
        <p:nvCxnSpPr>
          <p:cNvPr id="7" name="Google Shape;78;p20">
            <a:extLst>
              <a:ext uri="{FF2B5EF4-FFF2-40B4-BE49-F238E27FC236}">
                <a16:creationId xmlns:a16="http://schemas.microsoft.com/office/drawing/2014/main" id="{5178BD56-0040-E24C-AE22-31FD00F17280}"/>
              </a:ext>
            </a:extLst>
          </p:cNvPr>
          <p:cNvCxnSpPr>
            <a:cxnSpLocks/>
          </p:cNvCxnSpPr>
          <p:nvPr/>
        </p:nvCxnSpPr>
        <p:spPr>
          <a:xfrm>
            <a:off x="973752" y="1528061"/>
            <a:ext cx="0" cy="2948689"/>
          </a:xfrm>
          <a:prstGeom prst="straightConnector1">
            <a:avLst/>
          </a:prstGeom>
          <a:noFill/>
          <a:ln w="19050" cap="flat" cmpd="sng">
            <a:solidFill>
              <a:srgbClr val="3C78D8"/>
            </a:solidFill>
            <a:prstDash val="solid"/>
            <a:round/>
            <a:headEnd type="none" w="med" len="med"/>
            <a:tailEnd type="none" w="med" len="med"/>
          </a:ln>
        </p:spPr>
      </p:cxnSp>
    </p:spTree>
    <p:extLst>
      <p:ext uri="{BB962C8B-B14F-4D97-AF65-F5344CB8AC3E}">
        <p14:creationId xmlns:p14="http://schemas.microsoft.com/office/powerpoint/2010/main" val="159010735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25"/>
          <p:cNvSpPr txBox="1">
            <a:spLocks noGrp="1"/>
          </p:cNvSpPr>
          <p:nvPr>
            <p:ph type="body" idx="1"/>
          </p:nvPr>
        </p:nvSpPr>
        <p:spPr>
          <a:xfrm>
            <a:off x="276400" y="2779742"/>
            <a:ext cx="5947800" cy="1361400"/>
          </a:xfrm>
          <a:prstGeom prst="rect">
            <a:avLst/>
          </a:prstGeom>
          <a:noFill/>
          <a:ln>
            <a:noFill/>
          </a:ln>
        </p:spPr>
        <p:txBody>
          <a:bodyPr spcFirstLastPara="1" wrap="square" lIns="91425" tIns="91425" rIns="91425" bIns="91425" anchor="t" anchorCtr="0">
            <a:noAutofit/>
          </a:bodyPr>
          <a:lstStyle/>
          <a:p>
            <a:pPr lvl="0">
              <a:buClr>
                <a:schemeClr val="dk1"/>
              </a:buClr>
              <a:buSzPts val="1100"/>
            </a:pPr>
            <a:r>
              <a:rPr lang="en-US" sz="3000" dirty="0">
                <a:solidFill>
                  <a:srgbClr val="4A86E8"/>
                </a:solidFill>
                <a:latin typeface="Roboto Light"/>
                <a:ea typeface="Roboto Light"/>
                <a:cs typeface="Roboto Light"/>
                <a:sym typeface="Roboto Light"/>
              </a:rPr>
              <a:t>“How can we, as a large enterprise, have confidence in Open Source products?”</a:t>
            </a:r>
            <a:endParaRPr sz="3000" dirty="0">
              <a:solidFill>
                <a:schemeClr val="lt1"/>
              </a:solidFill>
              <a:latin typeface="Roboto Light"/>
              <a:ea typeface="Roboto Light"/>
              <a:cs typeface="Roboto Light"/>
              <a:sym typeface="Roboto Light"/>
            </a:endParaRPr>
          </a:p>
        </p:txBody>
      </p:sp>
      <p:sp>
        <p:nvSpPr>
          <p:cNvPr id="124" name="Google Shape;124;p25"/>
          <p:cNvSpPr txBox="1">
            <a:spLocks noGrp="1"/>
          </p:cNvSpPr>
          <p:nvPr>
            <p:ph type="title"/>
          </p:nvPr>
        </p:nvSpPr>
        <p:spPr>
          <a:xfrm>
            <a:off x="337350" y="1208625"/>
            <a:ext cx="6854100" cy="1211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4800" dirty="0">
                <a:solidFill>
                  <a:srgbClr val="FFFFFF"/>
                </a:solidFill>
                <a:latin typeface="Roboto Light"/>
                <a:ea typeface="Roboto Light"/>
                <a:cs typeface="Roboto Light"/>
                <a:sym typeface="Roboto Light"/>
              </a:rPr>
              <a:t>The Question</a:t>
            </a:r>
            <a:endParaRPr sz="4800" dirty="0">
              <a:solidFill>
                <a:srgbClr val="FFFFFF"/>
              </a:solidFill>
              <a:latin typeface="Roboto Light"/>
              <a:ea typeface="Roboto Light"/>
              <a:cs typeface="Roboto Light"/>
              <a:sym typeface="Roboto Light"/>
            </a:endParaRPr>
          </a:p>
        </p:txBody>
      </p:sp>
    </p:spTree>
    <p:extLst>
      <p:ext uri="{BB962C8B-B14F-4D97-AF65-F5344CB8AC3E}">
        <p14:creationId xmlns:p14="http://schemas.microsoft.com/office/powerpoint/2010/main" val="126266905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2" name="Google Shape;124;p25">
            <a:extLst>
              <a:ext uri="{FF2B5EF4-FFF2-40B4-BE49-F238E27FC236}">
                <a16:creationId xmlns:a16="http://schemas.microsoft.com/office/drawing/2014/main" id="{DDB0DFA4-40E9-DF4C-AAF9-F01602397E54}"/>
              </a:ext>
            </a:extLst>
          </p:cNvPr>
          <p:cNvSpPr txBox="1">
            <a:spLocks/>
          </p:cNvSpPr>
          <p:nvPr/>
        </p:nvSpPr>
        <p:spPr>
          <a:xfrm>
            <a:off x="1028700" y="845080"/>
            <a:ext cx="6854100" cy="65160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4000" dirty="0">
                <a:solidFill>
                  <a:srgbClr val="FFFFFF"/>
                </a:solidFill>
                <a:latin typeface="Roboto Light"/>
                <a:ea typeface="Roboto Light"/>
                <a:cs typeface="Roboto Light"/>
                <a:sym typeface="Roboto Light"/>
              </a:rPr>
              <a:t>Our Answer</a:t>
            </a:r>
          </a:p>
        </p:txBody>
      </p:sp>
      <p:sp>
        <p:nvSpPr>
          <p:cNvPr id="5" name="Rectangle 4">
            <a:extLst>
              <a:ext uri="{FF2B5EF4-FFF2-40B4-BE49-F238E27FC236}">
                <a16:creationId xmlns:a16="http://schemas.microsoft.com/office/drawing/2014/main" id="{8ADD850A-E3C0-1C42-9B79-10175EE9D6F8}"/>
              </a:ext>
            </a:extLst>
          </p:cNvPr>
          <p:cNvSpPr/>
          <p:nvPr/>
        </p:nvSpPr>
        <p:spPr>
          <a:xfrm>
            <a:off x="1366159" y="1873632"/>
            <a:ext cx="2977241" cy="830997"/>
          </a:xfrm>
          <a:prstGeom prst="rect">
            <a:avLst/>
          </a:prstGeom>
        </p:spPr>
        <p:txBody>
          <a:bodyPr wrap="square">
            <a:spAutoFit/>
          </a:bodyPr>
          <a:lstStyle/>
          <a:p>
            <a:pPr lvl="4" indent="0">
              <a:buNone/>
            </a:pPr>
            <a:r>
              <a:rPr lang="en-US" sz="1600" dirty="0">
                <a:solidFill>
                  <a:schemeClr val="bg1"/>
                </a:solidFill>
              </a:rPr>
              <a:t>Legal Approval</a:t>
            </a:r>
          </a:p>
          <a:p>
            <a:pPr lvl="4" indent="0">
              <a:buNone/>
            </a:pPr>
            <a:r>
              <a:rPr lang="en-US" sz="1600" dirty="0">
                <a:solidFill>
                  <a:schemeClr val="bg1"/>
                </a:solidFill>
              </a:rPr>
              <a:t>Revisit Existing Integrations</a:t>
            </a:r>
          </a:p>
          <a:p>
            <a:pPr lvl="4" indent="0">
              <a:buNone/>
            </a:pPr>
            <a:r>
              <a:rPr lang="en-US" sz="1600" dirty="0">
                <a:solidFill>
                  <a:schemeClr val="bg1"/>
                </a:solidFill>
              </a:rPr>
              <a:t>Promote Opensource Culture</a:t>
            </a:r>
          </a:p>
        </p:txBody>
      </p:sp>
      <p:cxnSp>
        <p:nvCxnSpPr>
          <p:cNvPr id="6" name="Google Shape;78;p20">
            <a:extLst>
              <a:ext uri="{FF2B5EF4-FFF2-40B4-BE49-F238E27FC236}">
                <a16:creationId xmlns:a16="http://schemas.microsoft.com/office/drawing/2014/main" id="{669E0342-177E-DD44-BE63-98286FC5B81F}"/>
              </a:ext>
            </a:extLst>
          </p:cNvPr>
          <p:cNvCxnSpPr>
            <a:cxnSpLocks/>
          </p:cNvCxnSpPr>
          <p:nvPr/>
        </p:nvCxnSpPr>
        <p:spPr>
          <a:xfrm>
            <a:off x="1197429" y="3531984"/>
            <a:ext cx="0" cy="685800"/>
          </a:xfrm>
          <a:prstGeom prst="straightConnector1">
            <a:avLst/>
          </a:prstGeom>
          <a:noFill/>
          <a:ln w="19050" cap="flat" cmpd="sng">
            <a:solidFill>
              <a:srgbClr val="3C78D8"/>
            </a:solidFill>
            <a:prstDash val="solid"/>
            <a:round/>
            <a:headEnd type="none" w="med" len="med"/>
            <a:tailEnd type="none" w="med" len="med"/>
          </a:ln>
        </p:spPr>
      </p:cxnSp>
      <p:sp>
        <p:nvSpPr>
          <p:cNvPr id="7" name="Google Shape;143;p28">
            <a:extLst>
              <a:ext uri="{FF2B5EF4-FFF2-40B4-BE49-F238E27FC236}">
                <a16:creationId xmlns:a16="http://schemas.microsoft.com/office/drawing/2014/main" id="{2EC02447-449C-304D-B45E-5844953FD89E}"/>
              </a:ext>
            </a:extLst>
          </p:cNvPr>
          <p:cNvSpPr txBox="1">
            <a:spLocks/>
          </p:cNvSpPr>
          <p:nvPr/>
        </p:nvSpPr>
        <p:spPr>
          <a:xfrm>
            <a:off x="1028700" y="3084906"/>
            <a:ext cx="2781300" cy="48084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lvl="1"/>
            <a:r>
              <a:rPr lang="en-US" sz="1600" b="1" dirty="0">
                <a:solidFill>
                  <a:srgbClr val="4A86E8">
                    <a:alpha val="99000"/>
                  </a:srgbClr>
                </a:solidFill>
                <a:latin typeface="Roboto"/>
                <a:ea typeface="Roboto"/>
              </a:rPr>
              <a:t>Cultivate Internal Experts</a:t>
            </a:r>
          </a:p>
          <a:p>
            <a:pPr lvl="1"/>
            <a:endParaRPr lang="en-US" sz="1600" b="1" dirty="0">
              <a:solidFill>
                <a:srgbClr val="4A86E8">
                  <a:alpha val="99000"/>
                </a:srgbClr>
              </a:solidFill>
              <a:latin typeface="Roboto"/>
              <a:ea typeface="Roboto"/>
            </a:endParaRPr>
          </a:p>
        </p:txBody>
      </p:sp>
      <p:cxnSp>
        <p:nvCxnSpPr>
          <p:cNvPr id="8" name="Google Shape;78;p20">
            <a:extLst>
              <a:ext uri="{FF2B5EF4-FFF2-40B4-BE49-F238E27FC236}">
                <a16:creationId xmlns:a16="http://schemas.microsoft.com/office/drawing/2014/main" id="{8D79615B-43F6-324F-8E63-03421206F2F8}"/>
              </a:ext>
            </a:extLst>
          </p:cNvPr>
          <p:cNvCxnSpPr>
            <a:cxnSpLocks/>
          </p:cNvCxnSpPr>
          <p:nvPr/>
        </p:nvCxnSpPr>
        <p:spPr>
          <a:xfrm>
            <a:off x="1197429" y="1952028"/>
            <a:ext cx="0" cy="752601"/>
          </a:xfrm>
          <a:prstGeom prst="straightConnector1">
            <a:avLst/>
          </a:prstGeom>
          <a:noFill/>
          <a:ln w="19050" cap="flat" cmpd="sng">
            <a:solidFill>
              <a:srgbClr val="3C78D8"/>
            </a:solidFill>
            <a:prstDash val="solid"/>
            <a:round/>
            <a:headEnd type="none" w="med" len="med"/>
            <a:tailEnd type="none" w="med" len="med"/>
          </a:ln>
        </p:spPr>
      </p:cxnSp>
      <p:sp>
        <p:nvSpPr>
          <p:cNvPr id="9" name="Google Shape;143;p28">
            <a:extLst>
              <a:ext uri="{FF2B5EF4-FFF2-40B4-BE49-F238E27FC236}">
                <a16:creationId xmlns:a16="http://schemas.microsoft.com/office/drawing/2014/main" id="{C38094EE-DE19-864D-894F-67C5BABEC085}"/>
              </a:ext>
            </a:extLst>
          </p:cNvPr>
          <p:cNvSpPr txBox="1">
            <a:spLocks/>
          </p:cNvSpPr>
          <p:nvPr/>
        </p:nvSpPr>
        <p:spPr>
          <a:xfrm>
            <a:off x="1028700" y="1504950"/>
            <a:ext cx="2781300" cy="48084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lvl="1"/>
            <a:r>
              <a:rPr lang="en-US" sz="1600" b="1" dirty="0">
                <a:solidFill>
                  <a:srgbClr val="4A86E8">
                    <a:alpha val="99000"/>
                  </a:srgbClr>
                </a:solidFill>
                <a:latin typeface="Roboto"/>
                <a:ea typeface="Roboto"/>
              </a:rPr>
              <a:t>Set the Stage</a:t>
            </a:r>
          </a:p>
          <a:p>
            <a:pPr lvl="1"/>
            <a:endParaRPr lang="en-US" sz="1600" b="1" dirty="0">
              <a:solidFill>
                <a:srgbClr val="4A86E8">
                  <a:alpha val="99000"/>
                </a:srgbClr>
              </a:solidFill>
              <a:latin typeface="Roboto"/>
              <a:ea typeface="Roboto"/>
            </a:endParaRPr>
          </a:p>
        </p:txBody>
      </p:sp>
      <p:sp>
        <p:nvSpPr>
          <p:cNvPr id="17" name="Rectangle 16">
            <a:extLst>
              <a:ext uri="{FF2B5EF4-FFF2-40B4-BE49-F238E27FC236}">
                <a16:creationId xmlns:a16="http://schemas.microsoft.com/office/drawing/2014/main" id="{1D1A7BB7-E372-294D-8AE0-C9A5290F4992}"/>
              </a:ext>
            </a:extLst>
          </p:cNvPr>
          <p:cNvSpPr/>
          <p:nvPr/>
        </p:nvSpPr>
        <p:spPr>
          <a:xfrm>
            <a:off x="1366159" y="3459385"/>
            <a:ext cx="2977241" cy="830997"/>
          </a:xfrm>
          <a:prstGeom prst="rect">
            <a:avLst/>
          </a:prstGeom>
        </p:spPr>
        <p:txBody>
          <a:bodyPr wrap="square">
            <a:spAutoFit/>
          </a:bodyPr>
          <a:lstStyle/>
          <a:p>
            <a:pPr lvl="4" indent="0">
              <a:buNone/>
            </a:pPr>
            <a:r>
              <a:rPr lang="en-US" sz="1600" dirty="0">
                <a:solidFill>
                  <a:schemeClr val="bg1"/>
                </a:solidFill>
              </a:rPr>
              <a:t>Enable innovation</a:t>
            </a:r>
          </a:p>
          <a:p>
            <a:pPr lvl="4" indent="0">
              <a:buNone/>
            </a:pPr>
            <a:r>
              <a:rPr lang="en-US" sz="1600" dirty="0">
                <a:solidFill>
                  <a:schemeClr val="bg1"/>
                </a:solidFill>
              </a:rPr>
              <a:t>Improve overall quality</a:t>
            </a:r>
          </a:p>
          <a:p>
            <a:pPr lvl="4" indent="0">
              <a:buNone/>
            </a:pPr>
            <a:r>
              <a:rPr lang="en-US" sz="1600" dirty="0">
                <a:solidFill>
                  <a:schemeClr val="bg1"/>
                </a:solidFill>
              </a:rPr>
              <a:t>Supportability</a:t>
            </a:r>
          </a:p>
        </p:txBody>
      </p:sp>
      <p:cxnSp>
        <p:nvCxnSpPr>
          <p:cNvPr id="18" name="Google Shape;78;p20">
            <a:extLst>
              <a:ext uri="{FF2B5EF4-FFF2-40B4-BE49-F238E27FC236}">
                <a16:creationId xmlns:a16="http://schemas.microsoft.com/office/drawing/2014/main" id="{F3474D68-CFF1-5742-B5C2-ECC85CEB7D46}"/>
              </a:ext>
            </a:extLst>
          </p:cNvPr>
          <p:cNvCxnSpPr>
            <a:cxnSpLocks/>
          </p:cNvCxnSpPr>
          <p:nvPr/>
        </p:nvCxnSpPr>
        <p:spPr>
          <a:xfrm>
            <a:off x="5241470" y="1946231"/>
            <a:ext cx="0" cy="512176"/>
          </a:xfrm>
          <a:prstGeom prst="straightConnector1">
            <a:avLst/>
          </a:prstGeom>
          <a:noFill/>
          <a:ln w="19050" cap="flat" cmpd="sng">
            <a:solidFill>
              <a:srgbClr val="3C78D8"/>
            </a:solidFill>
            <a:prstDash val="solid"/>
            <a:round/>
            <a:headEnd type="none" w="med" len="med"/>
            <a:tailEnd type="none" w="med" len="med"/>
          </a:ln>
        </p:spPr>
      </p:cxnSp>
      <p:sp>
        <p:nvSpPr>
          <p:cNvPr id="19" name="Google Shape;143;p28">
            <a:extLst>
              <a:ext uri="{FF2B5EF4-FFF2-40B4-BE49-F238E27FC236}">
                <a16:creationId xmlns:a16="http://schemas.microsoft.com/office/drawing/2014/main" id="{72E7A844-15FA-AB46-866C-CB8161F18F2C}"/>
              </a:ext>
            </a:extLst>
          </p:cNvPr>
          <p:cNvSpPr txBox="1">
            <a:spLocks/>
          </p:cNvSpPr>
          <p:nvPr/>
        </p:nvSpPr>
        <p:spPr>
          <a:xfrm>
            <a:off x="5072741" y="1499153"/>
            <a:ext cx="2781300" cy="48084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lvl="1"/>
            <a:r>
              <a:rPr lang="en-US" sz="1600" b="1" dirty="0">
                <a:solidFill>
                  <a:srgbClr val="4A86E8">
                    <a:alpha val="99000"/>
                  </a:srgbClr>
                </a:solidFill>
                <a:latin typeface="Roboto"/>
                <a:ea typeface="Roboto"/>
              </a:rPr>
              <a:t>Community Participation</a:t>
            </a:r>
          </a:p>
          <a:p>
            <a:pPr lvl="1"/>
            <a:endParaRPr lang="en-US" sz="1600" b="1" dirty="0">
              <a:solidFill>
                <a:srgbClr val="4A86E8">
                  <a:alpha val="99000"/>
                </a:srgbClr>
              </a:solidFill>
              <a:latin typeface="Roboto"/>
              <a:ea typeface="Roboto"/>
            </a:endParaRPr>
          </a:p>
        </p:txBody>
      </p:sp>
      <p:sp>
        <p:nvSpPr>
          <p:cNvPr id="20" name="Rectangle 19">
            <a:extLst>
              <a:ext uri="{FF2B5EF4-FFF2-40B4-BE49-F238E27FC236}">
                <a16:creationId xmlns:a16="http://schemas.microsoft.com/office/drawing/2014/main" id="{4BD532D4-50CF-5E4B-9E50-D966D1B661AE}"/>
              </a:ext>
            </a:extLst>
          </p:cNvPr>
          <p:cNvSpPr/>
          <p:nvPr/>
        </p:nvSpPr>
        <p:spPr>
          <a:xfrm>
            <a:off x="5410200" y="1873632"/>
            <a:ext cx="2977241" cy="584775"/>
          </a:xfrm>
          <a:prstGeom prst="rect">
            <a:avLst/>
          </a:prstGeom>
        </p:spPr>
        <p:txBody>
          <a:bodyPr wrap="square">
            <a:spAutoFit/>
          </a:bodyPr>
          <a:lstStyle/>
          <a:p>
            <a:pPr lvl="4" indent="0">
              <a:buNone/>
            </a:pPr>
            <a:r>
              <a:rPr lang="en-US" sz="1600" dirty="0">
                <a:solidFill>
                  <a:schemeClr val="bg1"/>
                </a:solidFill>
              </a:rPr>
              <a:t>Share knowledge</a:t>
            </a:r>
          </a:p>
          <a:p>
            <a:pPr lvl="4" indent="0">
              <a:buNone/>
            </a:pPr>
            <a:r>
              <a:rPr lang="en-US" sz="1600" dirty="0">
                <a:solidFill>
                  <a:schemeClr val="bg1"/>
                </a:solidFill>
              </a:rPr>
              <a:t>Solve Problems</a:t>
            </a:r>
          </a:p>
        </p:txBody>
      </p:sp>
      <p:cxnSp>
        <p:nvCxnSpPr>
          <p:cNvPr id="23" name="Google Shape;78;p20">
            <a:extLst>
              <a:ext uri="{FF2B5EF4-FFF2-40B4-BE49-F238E27FC236}">
                <a16:creationId xmlns:a16="http://schemas.microsoft.com/office/drawing/2014/main" id="{2DFB2DE7-DD62-E147-8AAF-85936633121E}"/>
              </a:ext>
            </a:extLst>
          </p:cNvPr>
          <p:cNvCxnSpPr>
            <a:cxnSpLocks/>
          </p:cNvCxnSpPr>
          <p:nvPr/>
        </p:nvCxnSpPr>
        <p:spPr>
          <a:xfrm>
            <a:off x="5270407" y="3531984"/>
            <a:ext cx="0" cy="512176"/>
          </a:xfrm>
          <a:prstGeom prst="straightConnector1">
            <a:avLst/>
          </a:prstGeom>
          <a:noFill/>
          <a:ln w="19050" cap="flat" cmpd="sng">
            <a:solidFill>
              <a:srgbClr val="3C78D8"/>
            </a:solidFill>
            <a:prstDash val="solid"/>
            <a:round/>
            <a:headEnd type="none" w="med" len="med"/>
            <a:tailEnd type="none" w="med" len="med"/>
          </a:ln>
        </p:spPr>
      </p:cxnSp>
      <p:sp>
        <p:nvSpPr>
          <p:cNvPr id="24" name="Google Shape;143;p28">
            <a:extLst>
              <a:ext uri="{FF2B5EF4-FFF2-40B4-BE49-F238E27FC236}">
                <a16:creationId xmlns:a16="http://schemas.microsoft.com/office/drawing/2014/main" id="{D539C4E6-8C79-5D49-895A-7372D36F3348}"/>
              </a:ext>
            </a:extLst>
          </p:cNvPr>
          <p:cNvSpPr txBox="1">
            <a:spLocks/>
          </p:cNvSpPr>
          <p:nvPr/>
        </p:nvSpPr>
        <p:spPr>
          <a:xfrm>
            <a:off x="5101678" y="3084906"/>
            <a:ext cx="2781300" cy="48084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lvl="1"/>
            <a:r>
              <a:rPr lang="en-US" sz="1600" b="1" dirty="0">
                <a:solidFill>
                  <a:srgbClr val="4A86E8">
                    <a:alpha val="99000"/>
                  </a:srgbClr>
                </a:solidFill>
                <a:latin typeface="Roboto"/>
                <a:ea typeface="Roboto"/>
              </a:rPr>
              <a:t>Contribute Back</a:t>
            </a:r>
          </a:p>
          <a:p>
            <a:pPr lvl="1"/>
            <a:endParaRPr lang="en-US" sz="1600" b="1" dirty="0">
              <a:solidFill>
                <a:srgbClr val="4A86E8">
                  <a:alpha val="99000"/>
                </a:srgbClr>
              </a:solidFill>
              <a:latin typeface="Roboto"/>
              <a:ea typeface="Roboto"/>
            </a:endParaRPr>
          </a:p>
        </p:txBody>
      </p:sp>
      <p:sp>
        <p:nvSpPr>
          <p:cNvPr id="25" name="Rectangle 24">
            <a:extLst>
              <a:ext uri="{FF2B5EF4-FFF2-40B4-BE49-F238E27FC236}">
                <a16:creationId xmlns:a16="http://schemas.microsoft.com/office/drawing/2014/main" id="{0D78B8E5-8BEC-B248-8557-8430A5C1B765}"/>
              </a:ext>
            </a:extLst>
          </p:cNvPr>
          <p:cNvSpPr/>
          <p:nvPr/>
        </p:nvSpPr>
        <p:spPr>
          <a:xfrm>
            <a:off x="5439137" y="3459385"/>
            <a:ext cx="2977241" cy="584775"/>
          </a:xfrm>
          <a:prstGeom prst="rect">
            <a:avLst/>
          </a:prstGeom>
        </p:spPr>
        <p:txBody>
          <a:bodyPr wrap="square">
            <a:spAutoFit/>
          </a:bodyPr>
          <a:lstStyle/>
          <a:p>
            <a:pPr lvl="4" indent="0">
              <a:buNone/>
            </a:pPr>
            <a:r>
              <a:rPr lang="en-US" sz="1600" dirty="0">
                <a:solidFill>
                  <a:schemeClr val="bg1"/>
                </a:solidFill>
              </a:rPr>
              <a:t>Direct community feedback</a:t>
            </a:r>
          </a:p>
          <a:p>
            <a:pPr lvl="4" indent="0">
              <a:buNone/>
            </a:pPr>
            <a:r>
              <a:rPr lang="en-US" sz="1600" dirty="0">
                <a:solidFill>
                  <a:schemeClr val="bg1"/>
                </a:solidFill>
              </a:rPr>
              <a:t>Community benefit</a:t>
            </a:r>
          </a:p>
        </p:txBody>
      </p:sp>
    </p:spTree>
    <p:extLst>
      <p:ext uri="{BB962C8B-B14F-4D97-AF65-F5344CB8AC3E}">
        <p14:creationId xmlns:p14="http://schemas.microsoft.com/office/powerpoint/2010/main" val="3746615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fade">
                                      <p:cBhvr>
                                        <p:cTn id="21" dur="500"/>
                                        <p:tgtEl>
                                          <p:spTgt spid="17"/>
                                        </p:tgtEl>
                                      </p:cBhvr>
                                    </p:animEffect>
                                  </p:childTnLst>
                                </p:cTn>
                              </p:par>
                              <p:par>
                                <p:cTn id="22" presetID="10" presetClass="entr" presetSubtype="0" fill="hold"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8"/>
                                        </p:tgtEl>
                                        <p:attrNameLst>
                                          <p:attrName>style.visibility</p:attrName>
                                        </p:attrNameLst>
                                      </p:cBhvr>
                                      <p:to>
                                        <p:strVal val="visible"/>
                                      </p:to>
                                    </p:set>
                                    <p:animEffect transition="in" filter="fade">
                                      <p:cBhvr>
                                        <p:cTn id="29" dur="500"/>
                                        <p:tgtEl>
                                          <p:spTgt spid="18"/>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fade">
                                      <p:cBhvr>
                                        <p:cTn id="32" dur="500"/>
                                        <p:tgtEl>
                                          <p:spTgt spid="20"/>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animEffect transition="in" filter="fade">
                                      <p:cBhvr>
                                        <p:cTn id="35" dur="500"/>
                                        <p:tgtEl>
                                          <p:spTgt spid="19"/>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25"/>
                                        </p:tgtEl>
                                        <p:attrNameLst>
                                          <p:attrName>style.visibility</p:attrName>
                                        </p:attrNameLst>
                                      </p:cBhvr>
                                      <p:to>
                                        <p:strVal val="visible"/>
                                      </p:to>
                                    </p:set>
                                    <p:animEffect transition="in" filter="fade">
                                      <p:cBhvr>
                                        <p:cTn id="40" dur="500"/>
                                        <p:tgtEl>
                                          <p:spTgt spid="25"/>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4"/>
                                        </p:tgtEl>
                                        <p:attrNameLst>
                                          <p:attrName>style.visibility</p:attrName>
                                        </p:attrNameLst>
                                      </p:cBhvr>
                                      <p:to>
                                        <p:strVal val="visible"/>
                                      </p:to>
                                    </p:set>
                                    <p:animEffect transition="in" filter="fade">
                                      <p:cBhvr>
                                        <p:cTn id="43" dur="500"/>
                                        <p:tgtEl>
                                          <p:spTgt spid="24"/>
                                        </p:tgtEl>
                                      </p:cBhvr>
                                    </p:animEffect>
                                  </p:childTnLst>
                                </p:cTn>
                              </p:par>
                              <p:par>
                                <p:cTn id="44" presetID="10" presetClass="entr" presetSubtype="0" fill="hold" nodeType="withEffect">
                                  <p:stCondLst>
                                    <p:cond delay="0"/>
                                  </p:stCondLst>
                                  <p:childTnLst>
                                    <p:set>
                                      <p:cBhvr>
                                        <p:cTn id="45" dur="1" fill="hold">
                                          <p:stCondLst>
                                            <p:cond delay="0"/>
                                          </p:stCondLst>
                                        </p:cTn>
                                        <p:tgtEl>
                                          <p:spTgt spid="23"/>
                                        </p:tgtEl>
                                        <p:attrNameLst>
                                          <p:attrName>style.visibility</p:attrName>
                                        </p:attrNameLst>
                                      </p:cBhvr>
                                      <p:to>
                                        <p:strVal val="visible"/>
                                      </p:to>
                                    </p:set>
                                    <p:animEffect transition="in" filter="fade">
                                      <p:cBhvr>
                                        <p:cTn id="46"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9" grpId="0"/>
      <p:bldP spid="17" grpId="0"/>
      <p:bldP spid="19" grpId="0"/>
      <p:bldP spid="20" grpId="0"/>
      <p:bldP spid="24" grpId="0"/>
      <p:bldP spid="25"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pic>
        <p:nvPicPr>
          <p:cNvPr id="179" name="Google Shape;179;p30"/>
          <p:cNvPicPr preferRelativeResize="0"/>
          <p:nvPr/>
        </p:nvPicPr>
        <p:blipFill>
          <a:blip r:embed="rId3">
            <a:alphaModFix/>
          </a:blip>
          <a:stretch>
            <a:fillRect/>
          </a:stretch>
        </p:blipFill>
        <p:spPr>
          <a:xfrm>
            <a:off x="2399538" y="2167325"/>
            <a:ext cx="4344924" cy="808850"/>
          </a:xfrm>
          <a:prstGeom prst="rect">
            <a:avLst/>
          </a:prstGeom>
          <a:noFill/>
          <a:ln>
            <a:noFill/>
          </a:ln>
        </p:spPr>
      </p:pic>
    </p:spTree>
    <p:extLst>
      <p:ext uri="{BB962C8B-B14F-4D97-AF65-F5344CB8AC3E}">
        <p14:creationId xmlns:p14="http://schemas.microsoft.com/office/powerpoint/2010/main" val="30458551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23"/>
          <p:cNvSpPr txBox="1"/>
          <p:nvPr/>
        </p:nvSpPr>
        <p:spPr>
          <a:xfrm>
            <a:off x="3639125" y="1855150"/>
            <a:ext cx="4974600" cy="1018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US" sz="3200" dirty="0">
                <a:solidFill>
                  <a:schemeClr val="lt1"/>
                </a:solidFill>
                <a:latin typeface="Roboto Light"/>
                <a:ea typeface="Roboto Light"/>
                <a:cs typeface="Roboto Light"/>
                <a:sym typeface="Roboto Light"/>
              </a:rPr>
              <a:t>Setting the Stage</a:t>
            </a:r>
            <a:endParaRPr sz="3200" dirty="0">
              <a:solidFill>
                <a:schemeClr val="lt1"/>
              </a:solidFill>
              <a:latin typeface="Roboto Light"/>
              <a:ea typeface="Roboto Light"/>
              <a:cs typeface="Roboto Light"/>
              <a:sym typeface="Roboto Light"/>
            </a:endParaRPr>
          </a:p>
        </p:txBody>
      </p:sp>
      <p:sp>
        <p:nvSpPr>
          <p:cNvPr id="104" name="Google Shape;104;p23"/>
          <p:cNvSpPr txBox="1"/>
          <p:nvPr/>
        </p:nvSpPr>
        <p:spPr>
          <a:xfrm>
            <a:off x="1471200" y="1967225"/>
            <a:ext cx="794700" cy="1284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7200" dirty="0">
                <a:solidFill>
                  <a:srgbClr val="FFFFFF"/>
                </a:solidFill>
                <a:latin typeface="Roboto Thin"/>
                <a:ea typeface="Roboto Thin"/>
                <a:cs typeface="Roboto Thin"/>
                <a:sym typeface="Roboto Thin"/>
              </a:rPr>
              <a:t>0</a:t>
            </a:r>
            <a:endParaRPr sz="7200" dirty="0">
              <a:solidFill>
                <a:srgbClr val="FFFFFF"/>
              </a:solidFill>
              <a:latin typeface="Roboto Thin"/>
              <a:ea typeface="Roboto Thin"/>
              <a:cs typeface="Roboto Thin"/>
              <a:sym typeface="Roboto Thin"/>
            </a:endParaRPr>
          </a:p>
        </p:txBody>
      </p:sp>
      <p:sp>
        <p:nvSpPr>
          <p:cNvPr id="105" name="Google Shape;105;p23"/>
          <p:cNvSpPr txBox="1"/>
          <p:nvPr/>
        </p:nvSpPr>
        <p:spPr>
          <a:xfrm>
            <a:off x="3698249" y="2978300"/>
            <a:ext cx="4915475" cy="149845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dirty="0">
                <a:solidFill>
                  <a:srgbClr val="4A86E8"/>
                </a:solidFill>
                <a:latin typeface="Roboto Light"/>
                <a:ea typeface="Roboto Light"/>
                <a:cs typeface="Roboto Light"/>
                <a:sym typeface="Roboto Light"/>
              </a:rPr>
              <a:t>Path to Kong in production</a:t>
            </a:r>
            <a:endParaRPr sz="2400" dirty="0">
              <a:solidFill>
                <a:srgbClr val="4A86E8"/>
              </a:solidFill>
              <a:latin typeface="Roboto Light"/>
              <a:ea typeface="Roboto Light"/>
              <a:cs typeface="Roboto Light"/>
              <a:sym typeface="Roboto Light"/>
            </a:endParaRPr>
          </a:p>
        </p:txBody>
      </p:sp>
    </p:spTree>
    <p:extLst>
      <p:ext uri="{BB962C8B-B14F-4D97-AF65-F5344CB8AC3E}">
        <p14:creationId xmlns:p14="http://schemas.microsoft.com/office/powerpoint/2010/main" val="22766950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40;p28">
            <a:extLst>
              <a:ext uri="{FF2B5EF4-FFF2-40B4-BE49-F238E27FC236}">
                <a16:creationId xmlns:a16="http://schemas.microsoft.com/office/drawing/2014/main" id="{6ABE9523-D110-0F44-8C27-1279FA2DA2A0}"/>
              </a:ext>
            </a:extLst>
          </p:cNvPr>
          <p:cNvSpPr txBox="1">
            <a:spLocks/>
          </p:cNvSpPr>
          <p:nvPr/>
        </p:nvSpPr>
        <p:spPr>
          <a:xfrm>
            <a:off x="773858" y="733050"/>
            <a:ext cx="3611418" cy="94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en-US" sz="3000" dirty="0">
              <a:solidFill>
                <a:srgbClr val="FFFFFF"/>
              </a:solidFill>
              <a:latin typeface="Roboto Light"/>
              <a:ea typeface="Roboto Light"/>
              <a:cs typeface="Roboto Light"/>
              <a:sym typeface="Roboto Light"/>
            </a:endParaRPr>
          </a:p>
        </p:txBody>
      </p:sp>
      <p:sp>
        <p:nvSpPr>
          <p:cNvPr id="5" name="Google Shape;140;p28">
            <a:extLst>
              <a:ext uri="{FF2B5EF4-FFF2-40B4-BE49-F238E27FC236}">
                <a16:creationId xmlns:a16="http://schemas.microsoft.com/office/drawing/2014/main" id="{AB4143A2-FB75-534E-92E7-60C15D793337}"/>
              </a:ext>
            </a:extLst>
          </p:cNvPr>
          <p:cNvSpPr txBox="1">
            <a:spLocks/>
          </p:cNvSpPr>
          <p:nvPr/>
        </p:nvSpPr>
        <p:spPr>
          <a:xfrm>
            <a:off x="1005168" y="718274"/>
            <a:ext cx="3424820" cy="94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000" dirty="0">
                <a:solidFill>
                  <a:srgbClr val="FFFFFF"/>
                </a:solidFill>
                <a:latin typeface="Roboto Light"/>
                <a:ea typeface="Roboto Light"/>
                <a:cs typeface="Roboto Light"/>
                <a:sym typeface="Roboto Light"/>
              </a:rPr>
              <a:t>Legal &amp; Security</a:t>
            </a:r>
          </a:p>
        </p:txBody>
      </p:sp>
      <p:sp>
        <p:nvSpPr>
          <p:cNvPr id="13" name="Google Shape;143;p28">
            <a:extLst>
              <a:ext uri="{FF2B5EF4-FFF2-40B4-BE49-F238E27FC236}">
                <a16:creationId xmlns:a16="http://schemas.microsoft.com/office/drawing/2014/main" id="{23165949-E67D-F444-9120-6FA4ADC97A88}"/>
              </a:ext>
            </a:extLst>
          </p:cNvPr>
          <p:cNvSpPr txBox="1">
            <a:spLocks/>
          </p:cNvSpPr>
          <p:nvPr/>
        </p:nvSpPr>
        <p:spPr>
          <a:xfrm>
            <a:off x="1005168" y="2541791"/>
            <a:ext cx="3733800" cy="114912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lvl="1"/>
            <a:r>
              <a:rPr lang="en-US" sz="1600" b="1" dirty="0">
                <a:solidFill>
                  <a:srgbClr val="4A86E8">
                    <a:alpha val="99000"/>
                  </a:srgbClr>
                </a:solidFill>
                <a:latin typeface="Roboto"/>
                <a:ea typeface="Roboto"/>
              </a:rPr>
              <a:t>Security Requirements</a:t>
            </a:r>
          </a:p>
          <a:p>
            <a:pPr>
              <a:spcBef>
                <a:spcPts val="1000"/>
              </a:spcBef>
              <a:spcAft>
                <a:spcPts val="1000"/>
              </a:spcAft>
            </a:pPr>
            <a:r>
              <a:rPr lang="en-US" dirty="0">
                <a:solidFill>
                  <a:srgbClr val="FFFFFF"/>
                </a:solidFill>
                <a:latin typeface="Roboto"/>
                <a:ea typeface="Roboto"/>
                <a:cs typeface="Roboto"/>
                <a:sym typeface="Roboto"/>
              </a:rPr>
              <a:t>Supplemented Kong with a WAF solution to meet internal security standards for the API GW layer</a:t>
            </a:r>
          </a:p>
        </p:txBody>
      </p:sp>
      <p:sp>
        <p:nvSpPr>
          <p:cNvPr id="14" name="Google Shape;143;p28">
            <a:extLst>
              <a:ext uri="{FF2B5EF4-FFF2-40B4-BE49-F238E27FC236}">
                <a16:creationId xmlns:a16="http://schemas.microsoft.com/office/drawing/2014/main" id="{3CF76D16-CE95-9445-9341-2C345BAB91D2}"/>
              </a:ext>
            </a:extLst>
          </p:cNvPr>
          <p:cNvSpPr txBox="1">
            <a:spLocks/>
          </p:cNvSpPr>
          <p:nvPr/>
        </p:nvSpPr>
        <p:spPr>
          <a:xfrm>
            <a:off x="1005168" y="1535886"/>
            <a:ext cx="3733800" cy="914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lvl="1"/>
            <a:r>
              <a:rPr lang="en-US" sz="1600" b="1" dirty="0">
                <a:solidFill>
                  <a:srgbClr val="4A86E8">
                    <a:alpha val="99000"/>
                  </a:srgbClr>
                </a:solidFill>
                <a:latin typeface="Roboto"/>
                <a:ea typeface="Roboto"/>
              </a:rPr>
              <a:t>Open Source Approval</a:t>
            </a:r>
          </a:p>
          <a:p>
            <a:pPr>
              <a:spcBef>
                <a:spcPts val="1000"/>
              </a:spcBef>
              <a:spcAft>
                <a:spcPts val="1000"/>
              </a:spcAft>
            </a:pPr>
            <a:r>
              <a:rPr lang="en-US" dirty="0">
                <a:solidFill>
                  <a:srgbClr val="FFFFFF"/>
                </a:solidFill>
                <a:latin typeface="Roboto"/>
                <a:ea typeface="Roboto"/>
                <a:cs typeface="Roboto"/>
                <a:sym typeface="Roboto"/>
              </a:rPr>
              <a:t>Due to efforts made during the modernization movement, this was easy!</a:t>
            </a:r>
          </a:p>
        </p:txBody>
      </p:sp>
      <p:sp>
        <p:nvSpPr>
          <p:cNvPr id="8" name="Google Shape;143;p28">
            <a:extLst>
              <a:ext uri="{FF2B5EF4-FFF2-40B4-BE49-F238E27FC236}">
                <a16:creationId xmlns:a16="http://schemas.microsoft.com/office/drawing/2014/main" id="{379E2E3B-7B02-4D4E-B21A-396153612B92}"/>
              </a:ext>
            </a:extLst>
          </p:cNvPr>
          <p:cNvSpPr txBox="1">
            <a:spLocks/>
          </p:cNvSpPr>
          <p:nvPr/>
        </p:nvSpPr>
        <p:spPr>
          <a:xfrm>
            <a:off x="1005168" y="3638550"/>
            <a:ext cx="3733800" cy="914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lvl="1"/>
            <a:r>
              <a:rPr lang="en-US" sz="1600" b="1" dirty="0">
                <a:solidFill>
                  <a:srgbClr val="4A86E8">
                    <a:alpha val="99000"/>
                  </a:srgbClr>
                </a:solidFill>
                <a:latin typeface="Roboto"/>
                <a:ea typeface="Roboto"/>
              </a:rPr>
              <a:t>Improved Routing</a:t>
            </a:r>
          </a:p>
          <a:p>
            <a:pPr>
              <a:spcBef>
                <a:spcPts val="1000"/>
              </a:spcBef>
              <a:spcAft>
                <a:spcPts val="1000"/>
              </a:spcAft>
            </a:pPr>
            <a:r>
              <a:rPr lang="en-US" dirty="0">
                <a:solidFill>
                  <a:srgbClr val="FFFFFF"/>
                </a:solidFill>
                <a:latin typeface="Roboto"/>
                <a:ea typeface="Roboto"/>
                <a:cs typeface="Roboto"/>
                <a:sym typeface="Roboto"/>
              </a:rPr>
              <a:t>Negotiated a security policy change to eliminate two gateway-hop routing flow</a:t>
            </a:r>
          </a:p>
        </p:txBody>
      </p:sp>
      <p:pic>
        <p:nvPicPr>
          <p:cNvPr id="9" name="Picture 8">
            <a:extLst>
              <a:ext uri="{FF2B5EF4-FFF2-40B4-BE49-F238E27FC236}">
                <a16:creationId xmlns:a16="http://schemas.microsoft.com/office/drawing/2014/main" id="{66E4E1F2-10D4-204B-8D80-CF35D2ABCFB4}"/>
              </a:ext>
            </a:extLst>
          </p:cNvPr>
          <p:cNvPicPr>
            <a:picLocks noChangeAspect="1"/>
          </p:cNvPicPr>
          <p:nvPr/>
        </p:nvPicPr>
        <p:blipFill rotWithShape="1">
          <a:blip r:embed="rId3"/>
          <a:srcRect l="9305" t="-98" r="12728" b="98"/>
          <a:stretch/>
        </p:blipFill>
        <p:spPr>
          <a:xfrm>
            <a:off x="5181600" y="1674450"/>
            <a:ext cx="2895600" cy="2768495"/>
          </a:xfrm>
          <a:prstGeom prst="rect">
            <a:avLst/>
          </a:prstGeom>
          <a:ln>
            <a:solidFill>
              <a:srgbClr val="4A86E8"/>
            </a:solidFill>
          </a:ln>
        </p:spPr>
      </p:pic>
    </p:spTree>
    <p:extLst>
      <p:ext uri="{BB962C8B-B14F-4D97-AF65-F5344CB8AC3E}">
        <p14:creationId xmlns:p14="http://schemas.microsoft.com/office/powerpoint/2010/main" val="22409441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40;p28">
            <a:extLst>
              <a:ext uri="{FF2B5EF4-FFF2-40B4-BE49-F238E27FC236}">
                <a16:creationId xmlns:a16="http://schemas.microsoft.com/office/drawing/2014/main" id="{6ABE9523-D110-0F44-8C27-1279FA2DA2A0}"/>
              </a:ext>
            </a:extLst>
          </p:cNvPr>
          <p:cNvSpPr txBox="1">
            <a:spLocks/>
          </p:cNvSpPr>
          <p:nvPr/>
        </p:nvSpPr>
        <p:spPr>
          <a:xfrm>
            <a:off x="773858" y="733050"/>
            <a:ext cx="3611418" cy="94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en-US" sz="3000" dirty="0">
              <a:solidFill>
                <a:srgbClr val="FFFFFF"/>
              </a:solidFill>
              <a:latin typeface="Roboto Light"/>
              <a:ea typeface="Roboto Light"/>
              <a:cs typeface="Roboto Light"/>
              <a:sym typeface="Roboto Light"/>
            </a:endParaRPr>
          </a:p>
        </p:txBody>
      </p:sp>
      <p:sp>
        <p:nvSpPr>
          <p:cNvPr id="6" name="Google Shape;143;p28">
            <a:extLst>
              <a:ext uri="{FF2B5EF4-FFF2-40B4-BE49-F238E27FC236}">
                <a16:creationId xmlns:a16="http://schemas.microsoft.com/office/drawing/2014/main" id="{13120D8F-F0C5-BC41-A031-ABBA38BAF6CB}"/>
              </a:ext>
            </a:extLst>
          </p:cNvPr>
          <p:cNvSpPr txBox="1">
            <a:spLocks/>
          </p:cNvSpPr>
          <p:nvPr/>
        </p:nvSpPr>
        <p:spPr>
          <a:xfrm>
            <a:off x="4806356" y="1203750"/>
            <a:ext cx="3575644" cy="132267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lvl="1"/>
            <a:r>
              <a:rPr lang="en-US" sz="1600" b="1" dirty="0">
                <a:solidFill>
                  <a:srgbClr val="4A86E8">
                    <a:alpha val="99000"/>
                  </a:srgbClr>
                </a:solidFill>
                <a:latin typeface="Roboto"/>
                <a:ea typeface="Roboto"/>
              </a:rPr>
              <a:t>Shared OAuth Token Creation URL</a:t>
            </a:r>
          </a:p>
          <a:p>
            <a:pPr>
              <a:spcBef>
                <a:spcPts val="1000"/>
              </a:spcBef>
              <a:spcAft>
                <a:spcPts val="1000"/>
              </a:spcAft>
            </a:pPr>
            <a:r>
              <a:rPr lang="en-US" sz="1200" dirty="0">
                <a:solidFill>
                  <a:srgbClr val="FFFFFF"/>
                </a:solidFill>
                <a:latin typeface="Roboto"/>
                <a:ea typeface="Roboto"/>
                <a:cs typeface="Roboto"/>
                <a:sym typeface="Roboto"/>
              </a:rPr>
              <a:t>Created a pattern which utilizes the shared-credentials option for all OAuth Client-Credentials protected proxies, with a common Token Creation endpoint</a:t>
            </a:r>
          </a:p>
        </p:txBody>
      </p:sp>
      <p:sp>
        <p:nvSpPr>
          <p:cNvPr id="13" name="Google Shape;143;p28">
            <a:extLst>
              <a:ext uri="{FF2B5EF4-FFF2-40B4-BE49-F238E27FC236}">
                <a16:creationId xmlns:a16="http://schemas.microsoft.com/office/drawing/2014/main" id="{23165949-E67D-F444-9120-6FA4ADC97A88}"/>
              </a:ext>
            </a:extLst>
          </p:cNvPr>
          <p:cNvSpPr txBox="1">
            <a:spLocks/>
          </p:cNvSpPr>
          <p:nvPr/>
        </p:nvSpPr>
        <p:spPr>
          <a:xfrm>
            <a:off x="4803148" y="2623305"/>
            <a:ext cx="3733800" cy="48084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lvl="1"/>
            <a:r>
              <a:rPr lang="en-US" sz="1600" b="1" dirty="0">
                <a:solidFill>
                  <a:srgbClr val="4A86E8">
                    <a:alpha val="99000"/>
                  </a:srgbClr>
                </a:solidFill>
                <a:latin typeface="Roboto"/>
                <a:ea typeface="Roboto"/>
              </a:rPr>
              <a:t>Nginx Modifications</a:t>
            </a:r>
          </a:p>
        </p:txBody>
      </p:sp>
      <p:cxnSp>
        <p:nvCxnSpPr>
          <p:cNvPr id="8" name="Google Shape;115;p24">
            <a:extLst>
              <a:ext uri="{FF2B5EF4-FFF2-40B4-BE49-F238E27FC236}">
                <a16:creationId xmlns:a16="http://schemas.microsoft.com/office/drawing/2014/main" id="{14ACB3D1-1E15-254B-86B5-95FD38650F38}"/>
              </a:ext>
            </a:extLst>
          </p:cNvPr>
          <p:cNvCxnSpPr>
            <a:cxnSpLocks/>
          </p:cNvCxnSpPr>
          <p:nvPr/>
        </p:nvCxnSpPr>
        <p:spPr>
          <a:xfrm>
            <a:off x="4973053" y="3104151"/>
            <a:ext cx="0" cy="1290166"/>
          </a:xfrm>
          <a:prstGeom prst="straightConnector1">
            <a:avLst/>
          </a:prstGeom>
          <a:noFill/>
          <a:ln w="28575" cap="flat" cmpd="sng">
            <a:solidFill>
              <a:srgbClr val="3C78D8"/>
            </a:solidFill>
            <a:prstDash val="solid"/>
            <a:round/>
            <a:headEnd type="none" w="med" len="med"/>
            <a:tailEnd type="none" w="med" len="med"/>
          </a:ln>
        </p:spPr>
      </p:cxnSp>
      <p:sp>
        <p:nvSpPr>
          <p:cNvPr id="12" name="Google Shape;93;p22">
            <a:extLst>
              <a:ext uri="{FF2B5EF4-FFF2-40B4-BE49-F238E27FC236}">
                <a16:creationId xmlns:a16="http://schemas.microsoft.com/office/drawing/2014/main" id="{032609A1-7754-A946-95E2-E37D4D484313}"/>
              </a:ext>
            </a:extLst>
          </p:cNvPr>
          <p:cNvSpPr txBox="1">
            <a:spLocks/>
          </p:cNvSpPr>
          <p:nvPr/>
        </p:nvSpPr>
        <p:spPr>
          <a:xfrm>
            <a:off x="5105400" y="3104151"/>
            <a:ext cx="4126800" cy="147325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dirty="0">
                <a:solidFill>
                  <a:schemeClr val="bg1"/>
                </a:solidFill>
                <a:latin typeface="Roboto Light"/>
                <a:ea typeface="Roboto Light"/>
                <a:sym typeface="Roboto Light"/>
              </a:rPr>
              <a:t>Persistent Connections</a:t>
            </a:r>
          </a:p>
          <a:p>
            <a:r>
              <a:rPr lang="en-US" sz="1200" dirty="0">
                <a:solidFill>
                  <a:schemeClr val="bg1"/>
                </a:solidFill>
                <a:latin typeface="Roboto Light"/>
                <a:ea typeface="Roboto Light"/>
                <a:sym typeface="Roboto Light"/>
              </a:rPr>
              <a:t>Socket Timeouts</a:t>
            </a:r>
          </a:p>
          <a:p>
            <a:r>
              <a:rPr lang="en-US" sz="1200" dirty="0">
                <a:solidFill>
                  <a:schemeClr val="bg1"/>
                </a:solidFill>
                <a:latin typeface="Roboto Light"/>
                <a:ea typeface="Roboto Light"/>
                <a:sym typeface="Roboto Light"/>
              </a:rPr>
              <a:t>Buffers</a:t>
            </a:r>
          </a:p>
          <a:p>
            <a:r>
              <a:rPr lang="en-US" sz="1200" dirty="0">
                <a:solidFill>
                  <a:schemeClr val="bg1"/>
                </a:solidFill>
                <a:latin typeface="Roboto Light"/>
                <a:ea typeface="Roboto Light"/>
                <a:sym typeface="Roboto Light"/>
              </a:rPr>
              <a:t>Worker Processes</a:t>
            </a:r>
          </a:p>
          <a:p>
            <a:r>
              <a:rPr lang="en-US" sz="1200" dirty="0">
                <a:solidFill>
                  <a:schemeClr val="bg1"/>
                </a:solidFill>
                <a:latin typeface="Roboto Light"/>
                <a:ea typeface="Roboto Light"/>
                <a:sym typeface="Roboto Light"/>
              </a:rPr>
              <a:t>TCP settings</a:t>
            </a:r>
          </a:p>
          <a:p>
            <a:r>
              <a:rPr lang="en-US" sz="1200" dirty="0">
                <a:solidFill>
                  <a:schemeClr val="bg1"/>
                </a:solidFill>
                <a:latin typeface="Roboto Light"/>
                <a:ea typeface="Roboto Light"/>
                <a:sym typeface="Roboto Light"/>
              </a:rPr>
              <a:t>SSL Settings</a:t>
            </a:r>
          </a:p>
          <a:p>
            <a:r>
              <a:rPr lang="en-US" sz="1200" dirty="0">
                <a:solidFill>
                  <a:schemeClr val="bg1"/>
                </a:solidFill>
                <a:latin typeface="Roboto Light"/>
                <a:ea typeface="Roboto Light"/>
                <a:sym typeface="Roboto Light"/>
              </a:rPr>
              <a:t>and more…</a:t>
            </a:r>
          </a:p>
          <a:p>
            <a:endParaRPr lang="en-US" sz="1200" dirty="0">
              <a:solidFill>
                <a:schemeClr val="bg1"/>
              </a:solidFill>
              <a:latin typeface="Roboto Light"/>
              <a:ea typeface="Roboto Light"/>
              <a:sym typeface="Roboto Light"/>
            </a:endParaRPr>
          </a:p>
        </p:txBody>
      </p:sp>
      <p:sp>
        <p:nvSpPr>
          <p:cNvPr id="14" name="Google Shape;140;p28">
            <a:extLst>
              <a:ext uri="{FF2B5EF4-FFF2-40B4-BE49-F238E27FC236}">
                <a16:creationId xmlns:a16="http://schemas.microsoft.com/office/drawing/2014/main" id="{657D5928-C73A-B14B-9B42-D690755197CA}"/>
              </a:ext>
            </a:extLst>
          </p:cNvPr>
          <p:cNvSpPr txBox="1">
            <a:spLocks/>
          </p:cNvSpPr>
          <p:nvPr/>
        </p:nvSpPr>
        <p:spPr>
          <a:xfrm>
            <a:off x="960456" y="733050"/>
            <a:ext cx="3424820" cy="94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000" dirty="0">
                <a:solidFill>
                  <a:srgbClr val="FFFFFF"/>
                </a:solidFill>
                <a:latin typeface="Roboto Light"/>
                <a:ea typeface="Roboto Light"/>
                <a:cs typeface="Roboto Light"/>
                <a:sym typeface="Roboto Light"/>
              </a:rPr>
              <a:t>Initial Tunings</a:t>
            </a:r>
          </a:p>
        </p:txBody>
      </p:sp>
      <p:pic>
        <p:nvPicPr>
          <p:cNvPr id="9" name="Picture 8">
            <a:extLst>
              <a:ext uri="{FF2B5EF4-FFF2-40B4-BE49-F238E27FC236}">
                <a16:creationId xmlns:a16="http://schemas.microsoft.com/office/drawing/2014/main" id="{B56F9E42-48A8-9244-8A41-59EC5784A913}"/>
              </a:ext>
            </a:extLst>
          </p:cNvPr>
          <p:cNvPicPr>
            <a:picLocks noChangeAspect="1"/>
          </p:cNvPicPr>
          <p:nvPr/>
        </p:nvPicPr>
        <p:blipFill>
          <a:blip r:embed="rId3"/>
          <a:stretch>
            <a:fillRect/>
          </a:stretch>
        </p:blipFill>
        <p:spPr>
          <a:xfrm>
            <a:off x="978639" y="1885950"/>
            <a:ext cx="3654604" cy="2436403"/>
          </a:xfrm>
          <a:prstGeom prst="rect">
            <a:avLst/>
          </a:prstGeom>
          <a:ln>
            <a:solidFill>
              <a:srgbClr val="4A86E8"/>
            </a:solidFill>
          </a:ln>
        </p:spPr>
      </p:pic>
    </p:spTree>
    <p:extLst>
      <p:ext uri="{BB962C8B-B14F-4D97-AF65-F5344CB8AC3E}">
        <p14:creationId xmlns:p14="http://schemas.microsoft.com/office/powerpoint/2010/main" val="4142239824"/>
      </p:ext>
    </p:extLst>
  </p:cSld>
  <p:clrMapOvr>
    <a:masterClrMapping/>
  </p:clrMapOvr>
</p:sld>
</file>

<file path=ppt/theme/theme1.xml><?xml version="1.0" encoding="utf-8"?>
<a:theme xmlns:a="http://schemas.openxmlformats.org/drawingml/2006/main" name="Kong Template Dark">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10682</TotalTime>
  <Words>3604</Words>
  <Application>Microsoft Macintosh PowerPoint</Application>
  <PresentationFormat>On-screen Show (16:9)</PresentationFormat>
  <Paragraphs>529</Paragraphs>
  <Slides>67</Slides>
  <Notes>67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67</vt:i4>
      </vt:variant>
    </vt:vector>
  </HeadingPairs>
  <TitlesOfParts>
    <vt:vector size="74" baseType="lpstr">
      <vt:lpstr>Arial</vt:lpstr>
      <vt:lpstr>Wingdings</vt:lpstr>
      <vt:lpstr>Roboto</vt:lpstr>
      <vt:lpstr>Roboto Medium</vt:lpstr>
      <vt:lpstr>Roboto Light</vt:lpstr>
      <vt:lpstr>Roboto Thin</vt:lpstr>
      <vt:lpstr>Kong Template Dark</vt:lpstr>
      <vt:lpstr>PowerPoint Presentation</vt:lpstr>
      <vt:lpstr>PowerPoint Presentation</vt:lpstr>
      <vt:lpstr>Healthcare Space 300,000 Employees Thousands of APIs Fortune Six Company</vt:lpstr>
      <vt:lpstr>PowerPoint Presentation</vt:lpstr>
      <vt:lpstr>PowerPoint Presentation</vt:lpstr>
      <vt:lpstr>Gateway Selection Criteria</vt:lpstr>
      <vt:lpstr>PowerPoint Presentation</vt:lpstr>
      <vt:lpstr>PowerPoint Presentation</vt:lpstr>
      <vt:lpstr>PowerPoint Presentation</vt:lpstr>
      <vt:lpstr>PowerPoint Presentation</vt:lpstr>
      <vt:lpstr>Supporting Open Source</vt:lpstr>
      <vt:lpstr>PowerPoint Presentation</vt:lpstr>
      <vt:lpstr>PowerPoint Presentation</vt:lpstr>
      <vt:lpstr>PowerPoint Presentation</vt:lpstr>
      <vt:lpstr>How do we cultivate Internal experts?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Question</vt:lpstr>
      <vt:lpstr>PowerPoint Presentation</vt:lpstr>
      <vt:lpstr>PowerPoint Presentation</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Microsoft Office User</cp:lastModifiedBy>
  <cp:revision>244</cp:revision>
  <dcterms:modified xsi:type="dcterms:W3CDTF">2019-09-30T16:34:35Z</dcterms:modified>
</cp:coreProperties>
</file>